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ro.wikipedia.org/wiki/Cormofite" TargetMode="External"/><Relationship Id="rId3" Type="http://schemas.openxmlformats.org/officeDocument/2006/relationships/hyperlink" Target="https://ro.wikipedia.org/wiki/Lignin%C4%83" TargetMode="External"/><Relationship Id="rId7" Type="http://schemas.openxmlformats.org/officeDocument/2006/relationships/hyperlink" Target="https://ro.wikipedia.org/wiki/Tanin" TargetMode="External"/><Relationship Id="rId2" Type="http://schemas.openxmlformats.org/officeDocument/2006/relationships/hyperlink" Target="https://ro.wikipedia.org/wiki/Celuloz%C4%83" TargetMode="External"/><Relationship Id="rId1" Type="http://schemas.openxmlformats.org/officeDocument/2006/relationships/slideLayout" Target="../slideLayouts/slideLayout2.xml"/><Relationship Id="rId6" Type="http://schemas.openxmlformats.org/officeDocument/2006/relationships/hyperlink" Target="https://ro.wikipedia.org/w/index.php?title=Materii&amp;action=edit&amp;redlink=1" TargetMode="External"/><Relationship Id="rId5" Type="http://schemas.openxmlformats.org/officeDocument/2006/relationships/hyperlink" Target="https://ro.wikipedia.org/wiki/R%C4%83%C8%99in%C4%83" TargetMode="External"/><Relationship Id="rId10" Type="http://schemas.openxmlformats.org/officeDocument/2006/relationships/hyperlink" Target="https://ro.wikipedia.org/wiki/Floem" TargetMode="External"/><Relationship Id="rId4" Type="http://schemas.openxmlformats.org/officeDocument/2006/relationships/hyperlink" Target="https://ro.wikipedia.org/wiki/Gum%C4%83" TargetMode="External"/><Relationship Id="rId9" Type="http://schemas.openxmlformats.org/officeDocument/2006/relationships/hyperlink" Target="https://ro.wikipedia.org/wiki/Xile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ro.frwiki.wiki/wiki/Acide_pyroligneux" TargetMode="External"/><Relationship Id="rId13" Type="http://schemas.openxmlformats.org/officeDocument/2006/relationships/hyperlink" Target="https://ro.frwiki.wiki/wiki/Goudron_de_pin" TargetMode="External"/><Relationship Id="rId18" Type="http://schemas.openxmlformats.org/officeDocument/2006/relationships/hyperlink" Target="https://ro.frwiki.wiki/wiki/R%C3%A9sine_(v%C3%A9g%C3%A9tale)" TargetMode="External"/><Relationship Id="rId3" Type="http://schemas.openxmlformats.org/officeDocument/2006/relationships/hyperlink" Target="https://ro.frwiki.wiki/wiki/Oxyg%C3%A8ne" TargetMode="External"/><Relationship Id="rId7" Type="http://schemas.openxmlformats.org/officeDocument/2006/relationships/hyperlink" Target="https://ro.frwiki.wiki/wiki/Condensation" TargetMode="External"/><Relationship Id="rId12" Type="http://schemas.openxmlformats.org/officeDocument/2006/relationships/hyperlink" Target="https://ro.frwiki.wiki/wiki/Goudron_de_bouleau" TargetMode="External"/><Relationship Id="rId17" Type="http://schemas.openxmlformats.org/officeDocument/2006/relationships/hyperlink" Target="https://ro.frwiki.wiki/wiki/Pyrolyse" TargetMode="External"/><Relationship Id="rId2" Type="http://schemas.openxmlformats.org/officeDocument/2006/relationships/hyperlink" Target="https://ro.frwiki.wiki/wiki/Bois" TargetMode="External"/><Relationship Id="rId16" Type="http://schemas.openxmlformats.org/officeDocument/2006/relationships/hyperlink" Target="https://ro.frwiki.wiki/wiki/Gaz_de_r%C3%A9sine" TargetMode="External"/><Relationship Id="rId1" Type="http://schemas.openxmlformats.org/officeDocument/2006/relationships/slideLayout" Target="../slideLayouts/slideLayout2.xml"/><Relationship Id="rId6" Type="http://schemas.openxmlformats.org/officeDocument/2006/relationships/hyperlink" Target="https://ro.frwiki.wiki/wiki/Fraction_(chimie)" TargetMode="External"/><Relationship Id="rId11" Type="http://schemas.openxmlformats.org/officeDocument/2006/relationships/hyperlink" Target="https://ro.frwiki.wiki/wiki/Feuillus" TargetMode="External"/><Relationship Id="rId5" Type="http://schemas.openxmlformats.org/officeDocument/2006/relationships/hyperlink" Target="https://ro.frwiki.wiki/wiki/Charbon_de_bois" TargetMode="External"/><Relationship Id="rId15" Type="http://schemas.openxmlformats.org/officeDocument/2006/relationships/hyperlink" Target="https://ro.frwiki.wiki/wiki/Gaz_de_bois" TargetMode="External"/><Relationship Id="rId10" Type="http://schemas.openxmlformats.org/officeDocument/2006/relationships/hyperlink" Target="https://ro.frwiki.wiki/wiki/Goudron" TargetMode="External"/><Relationship Id="rId19" Type="http://schemas.openxmlformats.org/officeDocument/2006/relationships/hyperlink" Target="https://ro.frwiki.wiki/wiki/Distillat" TargetMode="External"/><Relationship Id="rId4" Type="http://schemas.openxmlformats.org/officeDocument/2006/relationships/hyperlink" Target="https://ro.frwiki.wiki/wiki/Combustion_lente" TargetMode="External"/><Relationship Id="rId9" Type="http://schemas.openxmlformats.org/officeDocument/2006/relationships/hyperlink" Target="https://ro.frwiki.wiki/wiki/D%C3%A9cantation" TargetMode="External"/><Relationship Id="rId14" Type="http://schemas.openxmlformats.org/officeDocument/2006/relationships/hyperlink" Target="https://ro.frwiki.wiki/wiki/R%C3%A9sineux"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ro.frwiki.wiki/wiki/Pinus" TargetMode="External"/><Relationship Id="rId13" Type="http://schemas.openxmlformats.org/officeDocument/2006/relationships/hyperlink" Target="https://ro.frwiki.wiki/wiki/Compos%C3%A9_organique_volatil" TargetMode="External"/><Relationship Id="rId18" Type="http://schemas.openxmlformats.org/officeDocument/2006/relationships/hyperlink" Target="https://ro.frwiki.wiki/wiki/Ga%C3%AFacol" TargetMode="External"/><Relationship Id="rId3" Type="http://schemas.openxmlformats.org/officeDocument/2006/relationships/hyperlink" Target="https://ro.frwiki.wiki/wiki/Gaz_manufactur%C3%A9" TargetMode="External"/><Relationship Id="rId7" Type="http://schemas.openxmlformats.org/officeDocument/2006/relationships/hyperlink" Target="https://ro.frwiki.wiki/wiki/Ol%C3%A9or%C3%A9sine" TargetMode="External"/><Relationship Id="rId12" Type="http://schemas.openxmlformats.org/officeDocument/2006/relationships/hyperlink" Target="https://ro.frwiki.wiki/wiki/Acide_pyroligneux" TargetMode="External"/><Relationship Id="rId17" Type="http://schemas.openxmlformats.org/officeDocument/2006/relationships/hyperlink" Target="https://ro.frwiki.wiki/wiki/Ph%C3%A9nol_(mol%C3%A9cule)" TargetMode="External"/><Relationship Id="rId2" Type="http://schemas.openxmlformats.org/officeDocument/2006/relationships/hyperlink" Target="https://ro.frwiki.wiki/wiki/Gazog%C3%A8ne" TargetMode="External"/><Relationship Id="rId16" Type="http://schemas.openxmlformats.org/officeDocument/2006/relationships/hyperlink" Target="https://ro.frwiki.wiki/wiki/Ac%C3%A9tone" TargetMode="External"/><Relationship Id="rId20" Type="http://schemas.openxmlformats.org/officeDocument/2006/relationships/hyperlink" Target="https://ro.frwiki.wiki/wiki/Goudron_de_bouleau" TargetMode="External"/><Relationship Id="rId1" Type="http://schemas.openxmlformats.org/officeDocument/2006/relationships/slideLayout" Target="../slideLayouts/slideLayout2.xml"/><Relationship Id="rId6" Type="http://schemas.openxmlformats.org/officeDocument/2006/relationships/hyperlink" Target="https://ro.frwiki.wiki/wiki/Goudron" TargetMode="External"/><Relationship Id="rId11" Type="http://schemas.openxmlformats.org/officeDocument/2006/relationships/hyperlink" Target="https://ro.frwiki.wiki/wiki/Feuillus" TargetMode="External"/><Relationship Id="rId5" Type="http://schemas.openxmlformats.org/officeDocument/2006/relationships/hyperlink" Target="https://ro.frwiki.wiki/wiki/R%C3%A9sineux" TargetMode="External"/><Relationship Id="rId15" Type="http://schemas.openxmlformats.org/officeDocument/2006/relationships/hyperlink" Target="https://ro.frwiki.wiki/wiki/M%C3%A9thanol" TargetMode="External"/><Relationship Id="rId10" Type="http://schemas.openxmlformats.org/officeDocument/2006/relationships/hyperlink" Target="https://ro.frwiki.wiki/wiki/Calfatage" TargetMode="External"/><Relationship Id="rId19" Type="http://schemas.openxmlformats.org/officeDocument/2006/relationships/hyperlink" Target="https://ro.frwiki.wiki/wiki/Bouleau" TargetMode="External"/><Relationship Id="rId4" Type="http://schemas.openxmlformats.org/officeDocument/2006/relationships/hyperlink" Target="https://ro.frwiki.wiki/wiki/Gaz_de_bois" TargetMode="External"/><Relationship Id="rId9" Type="http://schemas.openxmlformats.org/officeDocument/2006/relationships/hyperlink" Target="https://ro.frwiki.wiki/wiki/Goudron_de_pin" TargetMode="External"/><Relationship Id="rId14" Type="http://schemas.openxmlformats.org/officeDocument/2006/relationships/hyperlink" Target="https://ro.frwiki.wiki/wiki/Acide_ac%C3%A9tiqu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ro.wikipedia.org/wiki/C%C4%83rbune"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1066800"/>
            <a:ext cx="6400800" cy="5181600"/>
          </a:xfrm>
        </p:spPr>
        <p:txBody>
          <a:bodyPr>
            <a:normAutofit lnSpcReduction="10000"/>
          </a:bodyPr>
          <a:lstStyle/>
          <a:p>
            <a:r>
              <a:rPr lang="en-US" b="1" dirty="0" smtClean="0">
                <a:solidFill>
                  <a:srgbClr val="FFC000"/>
                </a:solidFill>
                <a:latin typeface="Times New Roman" pitchFamily="18" charset="0"/>
                <a:cs typeface="Times New Roman" pitchFamily="18" charset="0"/>
              </a:rPr>
              <a:t>MATERII PRIME DE ORIGINE </a:t>
            </a:r>
            <a:r>
              <a:rPr lang="en-US" b="1" dirty="0" smtClean="0">
                <a:solidFill>
                  <a:srgbClr val="FFC000"/>
                </a:solidFill>
                <a:latin typeface="Times New Roman" pitchFamily="18" charset="0"/>
                <a:cs typeface="Times New Roman" pitchFamily="18" charset="0"/>
              </a:rPr>
              <a:t>ORGANIC</a:t>
            </a:r>
            <a:r>
              <a:rPr lang="ro-RO" b="1" dirty="0" smtClean="0">
                <a:solidFill>
                  <a:srgbClr val="FFC000"/>
                </a:solidFill>
                <a:latin typeface="Times New Roman" pitchFamily="18" charset="0"/>
                <a:cs typeface="Times New Roman" pitchFamily="18" charset="0"/>
              </a:rPr>
              <a:t>Ă</a:t>
            </a:r>
            <a:r>
              <a:rPr lang="en-US" b="1" dirty="0" smtClean="0">
                <a:solidFill>
                  <a:srgbClr val="FFC000"/>
                </a:solidFill>
                <a:latin typeface="Times New Roman" pitchFamily="18" charset="0"/>
                <a:cs typeface="Times New Roman" pitchFamily="18" charset="0"/>
              </a:rPr>
              <a:t> </a:t>
            </a:r>
            <a:r>
              <a:rPr lang="en-US" b="1" dirty="0" smtClean="0">
                <a:solidFill>
                  <a:srgbClr val="FFC000"/>
                </a:solidFill>
                <a:latin typeface="Times New Roman" pitchFamily="18" charset="0"/>
                <a:cs typeface="Times New Roman" pitchFamily="18" charset="0"/>
              </a:rPr>
              <a:t>UTILIZATE </a:t>
            </a:r>
            <a:r>
              <a:rPr lang="ro-RO" b="1" dirty="0" smtClean="0">
                <a:solidFill>
                  <a:srgbClr val="FFC000"/>
                </a:solidFill>
                <a:latin typeface="Times New Roman" pitchFamily="18" charset="0"/>
                <a:cs typeface="Times New Roman" pitchFamily="18" charset="0"/>
              </a:rPr>
              <a:t>Î</a:t>
            </a:r>
            <a:r>
              <a:rPr lang="en-US" b="1" dirty="0" smtClean="0">
                <a:solidFill>
                  <a:srgbClr val="FFC000"/>
                </a:solidFill>
                <a:latin typeface="Times New Roman" pitchFamily="18" charset="0"/>
                <a:cs typeface="Times New Roman" pitchFamily="18" charset="0"/>
              </a:rPr>
              <a:t>N  </a:t>
            </a:r>
            <a:r>
              <a:rPr lang="en-US" b="1" dirty="0" smtClean="0">
                <a:solidFill>
                  <a:srgbClr val="FFC000"/>
                </a:solidFill>
                <a:latin typeface="Times New Roman" pitchFamily="18" charset="0"/>
                <a:cs typeface="Times New Roman" pitchFamily="18" charset="0"/>
              </a:rPr>
              <a:t>INDUSTRIA </a:t>
            </a:r>
            <a:r>
              <a:rPr lang="en-US" b="1" dirty="0" smtClean="0">
                <a:solidFill>
                  <a:srgbClr val="FFC000"/>
                </a:solidFill>
                <a:latin typeface="Times New Roman" pitchFamily="18" charset="0"/>
                <a:cs typeface="Times New Roman" pitchFamily="18" charset="0"/>
              </a:rPr>
              <a:t>CHIMIC</a:t>
            </a:r>
            <a:r>
              <a:rPr lang="ro-RO" b="1" dirty="0" smtClean="0">
                <a:solidFill>
                  <a:srgbClr val="FFC000"/>
                </a:solidFill>
                <a:latin typeface="Times New Roman" pitchFamily="18" charset="0"/>
                <a:cs typeface="Times New Roman" pitchFamily="18" charset="0"/>
              </a:rPr>
              <a:t>Ă</a:t>
            </a:r>
            <a:endParaRPr lang="en-US" b="1" dirty="0" smtClean="0">
              <a:solidFill>
                <a:srgbClr val="FFC000"/>
              </a:solidFill>
              <a:latin typeface="Times New Roman" pitchFamily="18" charset="0"/>
              <a:cs typeface="Times New Roman" pitchFamily="18" charset="0"/>
            </a:endParaRPr>
          </a:p>
          <a:p>
            <a:endParaRPr lang="en-US" sz="4400" b="1" dirty="0" smtClean="0">
              <a:solidFill>
                <a:srgbClr val="FFC000"/>
              </a:solidFill>
              <a:latin typeface="Times New Roman" pitchFamily="18" charset="0"/>
              <a:cs typeface="Times New Roman" pitchFamily="18" charset="0"/>
            </a:endParaRPr>
          </a:p>
          <a:p>
            <a:r>
              <a:rPr lang="en-US" b="1" dirty="0" smtClean="0">
                <a:solidFill>
                  <a:srgbClr val="FFC000"/>
                </a:solidFill>
                <a:latin typeface="Times New Roman" pitchFamily="18" charset="0"/>
                <a:cs typeface="Times New Roman" pitchFamily="18" charset="0"/>
              </a:rPr>
              <a:t>LEMNUL</a:t>
            </a:r>
          </a:p>
          <a:p>
            <a:endParaRPr lang="en-US" b="1" dirty="0" smtClean="0">
              <a:solidFill>
                <a:srgbClr val="FFC000"/>
              </a:solidFill>
              <a:latin typeface="Times New Roman" pitchFamily="18" charset="0"/>
              <a:cs typeface="Times New Roman" pitchFamily="18" charset="0"/>
            </a:endParaRPr>
          </a:p>
          <a:p>
            <a:r>
              <a:rPr lang="en-US" b="1" dirty="0" smtClean="0">
                <a:solidFill>
                  <a:srgbClr val="FFC000"/>
                </a:solidFill>
                <a:latin typeface="Times New Roman" pitchFamily="18" charset="0"/>
                <a:cs typeface="Times New Roman" pitchFamily="18" charset="0"/>
              </a:rPr>
              <a:t>PROF.D</a:t>
            </a:r>
            <a:r>
              <a:rPr lang="ro-RO" b="1" dirty="0" smtClean="0">
                <a:solidFill>
                  <a:srgbClr val="FFC000"/>
                </a:solidFill>
                <a:latin typeface="Times New Roman" pitchFamily="18" charset="0"/>
                <a:cs typeface="Times New Roman" pitchFamily="18" charset="0"/>
              </a:rPr>
              <a:t>Ă</a:t>
            </a:r>
            <a:r>
              <a:rPr lang="en-US" b="1" dirty="0" smtClean="0">
                <a:solidFill>
                  <a:srgbClr val="FFC000"/>
                </a:solidFill>
                <a:latin typeface="Times New Roman" pitchFamily="18" charset="0"/>
                <a:cs typeface="Times New Roman" pitchFamily="18" charset="0"/>
              </a:rPr>
              <a:t>N</a:t>
            </a:r>
            <a:r>
              <a:rPr lang="ro-RO" b="1" dirty="0" smtClean="0">
                <a:solidFill>
                  <a:srgbClr val="FFC000"/>
                </a:solidFill>
                <a:latin typeface="Times New Roman" pitchFamily="18" charset="0"/>
                <a:cs typeface="Times New Roman" pitchFamily="18" charset="0"/>
              </a:rPr>
              <a:t>Ă</a:t>
            </a:r>
            <a:r>
              <a:rPr lang="en-US" b="1" dirty="0" smtClean="0">
                <a:solidFill>
                  <a:srgbClr val="FFC000"/>
                </a:solidFill>
                <a:latin typeface="Times New Roman" pitchFamily="18" charset="0"/>
                <a:cs typeface="Times New Roman" pitchFamily="18" charset="0"/>
              </a:rPr>
              <a:t>RICU </a:t>
            </a:r>
            <a:r>
              <a:rPr lang="en-US" b="1" dirty="0" smtClean="0">
                <a:solidFill>
                  <a:srgbClr val="FFC000"/>
                </a:solidFill>
                <a:latin typeface="Times New Roman" pitchFamily="18" charset="0"/>
                <a:cs typeface="Times New Roman" pitchFamily="18" charset="0"/>
              </a:rPr>
              <a:t>CARMEN</a:t>
            </a:r>
          </a:p>
          <a:p>
            <a:r>
              <a:rPr lang="en-US" b="1" dirty="0" smtClean="0">
                <a:solidFill>
                  <a:srgbClr val="FFC000"/>
                </a:solidFill>
                <a:latin typeface="Times New Roman" pitchFamily="18" charset="0"/>
                <a:cs typeface="Times New Roman" pitchFamily="18" charset="0"/>
              </a:rPr>
              <a:t>C.T.”GENERAL GH.MAGHERU”</a:t>
            </a:r>
          </a:p>
          <a:p>
            <a:r>
              <a:rPr lang="en-US" b="1" dirty="0" smtClean="0">
                <a:solidFill>
                  <a:srgbClr val="FFC000"/>
                </a:solidFill>
                <a:latin typeface="Times New Roman" pitchFamily="18" charset="0"/>
                <a:cs typeface="Times New Roman" pitchFamily="18" charset="0"/>
              </a:rPr>
              <a:t>TG-JIU</a:t>
            </a:r>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lnSpcReduction="10000"/>
          </a:bodyPr>
          <a:lstStyle/>
          <a:p>
            <a:r>
              <a:rPr lang="vi-VN" b="1" dirty="0" smtClean="0"/>
              <a:t>Lemnul</a:t>
            </a:r>
            <a:r>
              <a:rPr lang="vi-VN" dirty="0" smtClean="0"/>
              <a:t> este un material natural care provine din plantele lemnoase, arbori, arbuști etc., fiind compus în majoritate din </a:t>
            </a:r>
            <a:r>
              <a:rPr lang="vi-VN" dirty="0" smtClean="0">
                <a:hlinkClick r:id="rId2" tooltip="Celuloză"/>
              </a:rPr>
              <a:t>celuloză</a:t>
            </a:r>
            <a:r>
              <a:rPr lang="vi-VN" dirty="0" smtClean="0"/>
              <a:t> și </a:t>
            </a:r>
            <a:r>
              <a:rPr lang="vi-VN" dirty="0" smtClean="0">
                <a:hlinkClick r:id="rId3" tooltip="Lignină"/>
              </a:rPr>
              <a:t>lignină</a:t>
            </a:r>
            <a:r>
              <a:rPr lang="vi-VN" dirty="0" smtClean="0"/>
              <a:t> și în mică parte din </a:t>
            </a:r>
            <a:r>
              <a:rPr lang="vi-VN" dirty="0" smtClean="0">
                <a:hlinkClick r:id="rId4" tooltip="Gumă"/>
              </a:rPr>
              <a:t>gume</a:t>
            </a:r>
            <a:r>
              <a:rPr lang="vi-VN" dirty="0" smtClean="0"/>
              <a:t>, </a:t>
            </a:r>
            <a:r>
              <a:rPr lang="vi-VN" dirty="0" smtClean="0">
                <a:hlinkClick r:id="rId5" tooltip="Rășină"/>
              </a:rPr>
              <a:t>rășini</a:t>
            </a:r>
            <a:r>
              <a:rPr lang="vi-VN" dirty="0" smtClean="0"/>
              <a:t>, </a:t>
            </a:r>
            <a:r>
              <a:rPr lang="vi-VN" dirty="0" smtClean="0">
                <a:hlinkClick r:id="rId6" tooltip="Materii — pagină inexistentă"/>
              </a:rPr>
              <a:t>materii</a:t>
            </a:r>
            <a:r>
              <a:rPr lang="vi-VN" dirty="0" smtClean="0"/>
              <a:t> </a:t>
            </a:r>
            <a:r>
              <a:rPr lang="vi-VN" dirty="0" smtClean="0">
                <a:hlinkClick r:id="rId7" tooltip="Tanin"/>
              </a:rPr>
              <a:t>tanante</a:t>
            </a:r>
            <a:r>
              <a:rPr lang="vi-VN" dirty="0" smtClean="0"/>
              <a:t> și materii colorante.</a:t>
            </a:r>
          </a:p>
          <a:p>
            <a:r>
              <a:rPr lang="vi-VN" dirty="0" smtClean="0"/>
              <a:t>Lemnul, o materie de origine organică, este produs de plantele lemnoase care fac parte din grupa vegetalelor superioare </a:t>
            </a:r>
            <a:r>
              <a:rPr lang="vi-VN" dirty="0" smtClean="0">
                <a:hlinkClick r:id="rId8" tooltip="Cormofite"/>
              </a:rPr>
              <a:t>cormofite</a:t>
            </a:r>
            <a:r>
              <a:rPr lang="vi-VN" dirty="0" smtClean="0"/>
              <a:t> - plante vasculare care sunt formate din țesutul lemnos (</a:t>
            </a:r>
            <a:r>
              <a:rPr lang="vi-VN" dirty="0" smtClean="0">
                <a:hlinkClick r:id="rId9" tooltip="Xilem"/>
              </a:rPr>
              <a:t>xilem</a:t>
            </a:r>
            <a:r>
              <a:rPr lang="vi-VN" dirty="0" smtClean="0"/>
              <a:t>) și țesutul liberian (</a:t>
            </a:r>
            <a:r>
              <a:rPr lang="vi-VN" dirty="0" smtClean="0">
                <a:hlinkClick r:id="rId10" tooltip="Floem"/>
              </a:rPr>
              <a:t>floem</a:t>
            </a:r>
            <a:r>
              <a:rPr lang="vi-VN" dirty="0" smtClean="0"/>
              <a: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43600"/>
          </a:xfrm>
        </p:spPr>
        <p:txBody>
          <a:bodyPr>
            <a:normAutofit fontScale="92500" lnSpcReduction="10000"/>
          </a:bodyPr>
          <a:lstStyle/>
          <a:p>
            <a:r>
              <a:rPr lang="vi-VN" b="1" dirty="0" smtClean="0"/>
              <a:t>Compoziția chimică</a:t>
            </a:r>
          </a:p>
          <a:p>
            <a:r>
              <a:rPr lang="vi-VN" dirty="0" smtClean="0"/>
              <a:t>Lemnul constă în principal din substanțe organice, precum și din substante anorganice (1 până la 1,5%). De asemenea, poate avea umiditate variabilă. Are în compoziție:</a:t>
            </a:r>
          </a:p>
          <a:p>
            <a:r>
              <a:rPr lang="vi-VN" dirty="0" smtClean="0"/>
              <a:t>Celuloză (40 - 50%)</a:t>
            </a:r>
          </a:p>
          <a:p>
            <a:r>
              <a:rPr lang="vi-VN" dirty="0" smtClean="0"/>
              <a:t>Lignină (20 până la 30%)</a:t>
            </a:r>
          </a:p>
          <a:p>
            <a:r>
              <a:rPr lang="vi-VN" dirty="0" smtClean="0"/>
              <a:t>Hemiceluloză (15 la 25%)</a:t>
            </a:r>
          </a:p>
          <a:p>
            <a:r>
              <a:rPr lang="vi-VN" dirty="0" smtClean="0"/>
              <a:t>Alte substanțe organice: polizaharide, pentozani, hexozani, rășini, taninuri, coloranți, ceară, alcaloizi</a:t>
            </a:r>
          </a:p>
          <a:p>
            <a:r>
              <a:rPr lang="vi-VN" dirty="0" smtClean="0"/>
              <a:t>Apă</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dirty="0" smtClean="0">
                <a:solidFill>
                  <a:srgbClr val="FFFF00"/>
                </a:solidFill>
              </a:rPr>
              <a:t>Principalele proprietăți ale lemnului</a:t>
            </a:r>
            <a:r>
              <a:rPr lang="vi-VN" dirty="0" smtClean="0">
                <a:solidFill>
                  <a:srgbClr val="FFFF00"/>
                </a:solidFill>
              </a:rPr>
              <a:t/>
            </a:r>
            <a:br>
              <a:rPr lang="vi-VN" dirty="0" smtClean="0">
                <a:solidFill>
                  <a:srgbClr val="FFFF00"/>
                </a:solidFill>
              </a:rPr>
            </a:br>
            <a:endParaRPr lang="en-US"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r>
              <a:rPr lang="vi-VN" b="1" i="1" dirty="0" smtClean="0">
                <a:solidFill>
                  <a:srgbClr val="FFFF00"/>
                </a:solidFill>
              </a:rPr>
              <a:t>Proprietăţile fizice ale lemnului</a:t>
            </a:r>
            <a:endParaRPr lang="en-US" b="1" i="1" dirty="0" smtClean="0">
              <a:solidFill>
                <a:srgbClr val="FFFF00"/>
              </a:solidFill>
            </a:endParaRPr>
          </a:p>
          <a:p>
            <a:r>
              <a:rPr lang="vi-VN" i="1" dirty="0" smtClean="0">
                <a:solidFill>
                  <a:srgbClr val="FFFF00"/>
                </a:solidFill>
              </a:rPr>
              <a:t>Culoarea</a:t>
            </a:r>
            <a:r>
              <a:rPr lang="vi-VN" dirty="0" smtClean="0">
                <a:solidFill>
                  <a:srgbClr val="FFFF00"/>
                </a:solidFill>
              </a:rPr>
              <a:t> lemnului variază de la o specie la alta, de la alb la negru, fiind dată de culoarea substanţelor chimice de natură organică impregnate în pereţii celulelor lemnoase.</a:t>
            </a:r>
            <a:endParaRPr lang="en-US" dirty="0" smtClean="0">
              <a:solidFill>
                <a:srgbClr val="FFFF00"/>
              </a:solidFill>
            </a:endParaRPr>
          </a:p>
          <a:p>
            <a:r>
              <a:rPr lang="vi-VN" i="1" dirty="0" smtClean="0">
                <a:solidFill>
                  <a:srgbClr val="FFFF00"/>
                </a:solidFill>
              </a:rPr>
              <a:t> Luciul </a:t>
            </a:r>
            <a:r>
              <a:rPr lang="vi-VN" dirty="0" smtClean="0">
                <a:solidFill>
                  <a:srgbClr val="FFFF00"/>
                </a:solidFill>
              </a:rPr>
              <a:t>lemnului reprezintă proprietatea acestuia de a reflecta lumina, fiind datorat unor elemente anatomice sau ţesuturi, în special razelor medulare şi fibrelor lemnoase. </a:t>
            </a:r>
            <a:endParaRPr lang="en-US" dirty="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516563"/>
          </a:xfrm>
        </p:spPr>
        <p:txBody>
          <a:bodyPr>
            <a:normAutofit fontScale="77500" lnSpcReduction="20000"/>
          </a:bodyPr>
          <a:lstStyle/>
          <a:p>
            <a:r>
              <a:rPr lang="vi-VN" dirty="0" smtClean="0"/>
              <a:t>Umiditatea lemnului reprezintă cantitatea totală de apă conţinută, raportată la masa lemnului.Umiditatea variază în funcţie de specie şi de momentul tăierii, putând ajunge până la 60-100 % (raportată la masa lemnului uscat).</a:t>
            </a:r>
            <a:endParaRPr lang="en-US" dirty="0" smtClean="0"/>
          </a:p>
          <a:p>
            <a:r>
              <a:rPr lang="vi-VN" i="1" dirty="0" smtClean="0"/>
              <a:t>Densitatea lemnului</a:t>
            </a:r>
            <a:r>
              <a:rPr lang="vi-VN" dirty="0" smtClean="0"/>
              <a:t> diferă de la o specie la alta, de la un anotimp la altul şi chiar la arborii din aceeaşi specie. Densitatea este dependentă de umiditatea lemnului, motiv pentru care în practică se determină mai ales densitatea aparentă, corespunzătoare unei umidităţi  a lemnului de 15 %.</a:t>
            </a:r>
          </a:p>
          <a:p>
            <a:r>
              <a:rPr lang="vi-VN" i="1" dirty="0" smtClean="0"/>
              <a:t>Contragerea şi umflarea</a:t>
            </a:r>
            <a:r>
              <a:rPr lang="vi-VN" dirty="0" smtClean="0"/>
              <a:t> reprezintă variaţia de volum a lemnului datorită modificării conţinutului de apă. Fenomenele sunt nedorite, conducând la deformarea şi crăparea lemnului.</a:t>
            </a:r>
          </a:p>
          <a:p>
            <a:r>
              <a:rPr lang="vi-VN" i="1" dirty="0" smtClean="0"/>
              <a:t>Dilatarea termică</a:t>
            </a:r>
            <a:r>
              <a:rPr lang="vi-VN" dirty="0" smtClean="0"/>
              <a:t> a lemnului este redusă.</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77500" lnSpcReduction="20000"/>
          </a:bodyPr>
          <a:lstStyle/>
          <a:p>
            <a:r>
              <a:rPr lang="vi-VN" i="1" dirty="0" smtClean="0"/>
              <a:t>Conductibilitatea termică</a:t>
            </a:r>
            <a:r>
              <a:rPr lang="vi-VN" dirty="0" smtClean="0"/>
              <a:t> este în general mică, lemnul uscat fiind considerat un material termoizolant. (coeficientul de conductibilitate termică medie de 0,09-0,30 kcal/m×h×grd,) Conductibilitatea electrică a lemnului depinde în mod decisiv de umiditate, lemnul verde sau umed fiind un bun conducător de electricitate, în timp ce lemnul uscat, vopsit, lăcuit sau impregnat cu răşini este un bun izolator.</a:t>
            </a:r>
          </a:p>
          <a:p>
            <a:r>
              <a:rPr lang="vi-VN" i="1" dirty="0" smtClean="0"/>
              <a:t>Conductibilitatea acustică</a:t>
            </a:r>
            <a:r>
              <a:rPr lang="vi-VN" dirty="0" smtClean="0"/>
              <a:t> a lemnului depinde de specie, de umiditate, de direcţia de propagare a undelor acustice şi de grosimea obiectelor din lemn. Datorită </a:t>
            </a:r>
            <a:r>
              <a:rPr lang="vi-VN" i="1" dirty="0" smtClean="0"/>
              <a:t>conductibilităţii  acustice </a:t>
            </a:r>
            <a:r>
              <a:rPr lang="vi-VN" dirty="0" smtClean="0"/>
              <a:t>şi altor fenomene ce au loc la transmiterea undelor sonore prin masa lemnului      (reflexia, absorbţia şi rezonanţa), lemnul reprezintă un material valoros pentru confecţionarea instrumentelor muzicale.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i="1" dirty="0" smtClean="0"/>
              <a:t>Proprietăţi mecanice</a:t>
            </a:r>
            <a:r>
              <a:rPr lang="vi-VN" dirty="0" smtClean="0"/>
              <a:t/>
            </a:r>
            <a:br>
              <a:rPr lang="vi-VN" dirty="0" smtClean="0"/>
            </a:br>
            <a:endParaRPr lang="en-US" dirty="0"/>
          </a:p>
        </p:txBody>
      </p:sp>
      <p:sp>
        <p:nvSpPr>
          <p:cNvPr id="3" name="Content Placeholder 2"/>
          <p:cNvSpPr>
            <a:spLocks noGrp="1"/>
          </p:cNvSpPr>
          <p:nvPr>
            <p:ph idx="1"/>
          </p:nvPr>
        </p:nvSpPr>
        <p:spPr>
          <a:xfrm>
            <a:off x="533400" y="1143001"/>
            <a:ext cx="8229600" cy="5715000"/>
          </a:xfrm>
        </p:spPr>
        <p:txBody>
          <a:bodyPr>
            <a:normAutofit fontScale="70000" lnSpcReduction="20000"/>
          </a:bodyPr>
          <a:lstStyle/>
          <a:p>
            <a:endParaRPr lang="en-US" i="1" dirty="0" smtClean="0"/>
          </a:p>
          <a:p>
            <a:r>
              <a:rPr lang="vi-VN" i="1" dirty="0" smtClean="0"/>
              <a:t>Duritatea</a:t>
            </a:r>
            <a:r>
              <a:rPr lang="vi-VN" dirty="0" smtClean="0"/>
              <a:t> reprezintă rezistenţa pe care o opune lemnul la suprafaţă la pătrunderea unui corp apăsat cu o anumită forţă. </a:t>
            </a:r>
          </a:p>
          <a:p>
            <a:r>
              <a:rPr lang="vi-VN" i="1" dirty="0" smtClean="0"/>
              <a:t>Rezistenţele mecanice</a:t>
            </a:r>
            <a:r>
              <a:rPr lang="vi-VN" dirty="0" smtClean="0"/>
              <a:t> ale lemnului depind de specia arborelui şi de direcţia de executare a efortului faţă de direcţia fibrelor. Se diferenţiază astfel esenţe tari, cu rezistenţe mecanice  mari (stejar, fag, frasin, salcâm sau nuc), şi esenţe moi (brad, molid, tei, plop sau salcie).</a:t>
            </a:r>
          </a:p>
          <a:p>
            <a:r>
              <a:rPr lang="vi-VN" i="1" dirty="0" smtClean="0"/>
              <a:t>Rezistenţa la uzură</a:t>
            </a:r>
            <a:r>
              <a:rPr lang="vi-VN" dirty="0" smtClean="0"/>
              <a:t> exprimă capacitatea lemnului de a se opune unor forţe mecanice de frecare. Rezistenţa la uzură depinde de specie, fiind mai mare la speciile cu densitate aparentă mai mare şi umiditate mai mică. Rezistenţa la uzură este o caracteristică importantă mai ales pentru parchet şi pardoseli.</a:t>
            </a:r>
          </a:p>
          <a:p>
            <a:r>
              <a:rPr lang="vi-VN" i="1" dirty="0" smtClean="0"/>
              <a:t>Durabilitatea</a:t>
            </a:r>
            <a:r>
              <a:rPr lang="vi-VN" dirty="0" smtClean="0"/>
              <a:t> reprezintă rezistenţa lemnului la acţiunea distructivă complexă a mediului înconjurător. Durabilitatea depinde de specia lemnului, de zona atacată, de umiditate, de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DISTILAREA USCATA A LEMNULUI</a:t>
            </a:r>
            <a:endParaRPr lang="en-US" dirty="0"/>
          </a:p>
        </p:txBody>
      </p:sp>
      <p:sp>
        <p:nvSpPr>
          <p:cNvPr id="3" name="Content Placeholder 2"/>
          <p:cNvSpPr>
            <a:spLocks noGrp="1"/>
          </p:cNvSpPr>
          <p:nvPr>
            <p:ph idx="1"/>
          </p:nvPr>
        </p:nvSpPr>
        <p:spPr/>
        <p:txBody>
          <a:bodyPr>
            <a:normAutofit fontScale="70000" lnSpcReduction="20000"/>
          </a:bodyPr>
          <a:lstStyle/>
          <a:p>
            <a:r>
              <a:rPr lang="vi-VN" i="1" dirty="0" smtClean="0"/>
              <a:t>distilarea uscată</a:t>
            </a:r>
            <a:r>
              <a:rPr lang="vi-VN" dirty="0" smtClean="0"/>
              <a:t> , </a:t>
            </a:r>
            <a:r>
              <a:rPr lang="vi-VN" i="1" dirty="0" smtClean="0"/>
              <a:t>distilarea distructivă</a:t>
            </a:r>
            <a:r>
              <a:rPr lang="vi-VN" dirty="0" smtClean="0"/>
              <a:t> sau </a:t>
            </a:r>
            <a:r>
              <a:rPr lang="vi-VN" i="1" dirty="0" smtClean="0"/>
              <a:t>carbonizare</a:t>
            </a:r>
            <a:r>
              <a:rPr lang="vi-VN" dirty="0" smtClean="0"/>
              <a:t> este de a încălzi puternic </a:t>
            </a:r>
            <a:r>
              <a:rPr lang="vi-VN" dirty="0" smtClean="0">
                <a:hlinkClick r:id="rId2" tooltip="Lemn"/>
              </a:rPr>
              <a:t>lemnul</a:t>
            </a:r>
            <a:r>
              <a:rPr lang="vi-VN" dirty="0" smtClean="0"/>
              <a:t> fără aport de </a:t>
            </a:r>
            <a:r>
              <a:rPr lang="vi-VN" dirty="0" smtClean="0">
                <a:hlinkClick r:id="rId3" tooltip="Oxigen"/>
              </a:rPr>
              <a:t>oxigen</a:t>
            </a:r>
            <a:r>
              <a:rPr lang="vi-VN" dirty="0" smtClean="0"/>
              <a:t> , în scopul de a menține o </a:t>
            </a:r>
            <a:r>
              <a:rPr lang="vi-VN" dirty="0" smtClean="0">
                <a:hlinkClick r:id="rId4" tooltip="Combustie lenta"/>
              </a:rPr>
              <a:t>ardere lentă</a:t>
            </a:r>
            <a:r>
              <a:rPr lang="vi-VN" dirty="0" smtClean="0"/>
              <a:t> . Aceasta permite obținerea unui reziduu solidă, </a:t>
            </a:r>
            <a:r>
              <a:rPr lang="vi-VN" dirty="0" smtClean="0">
                <a:hlinkClick r:id="rId5" tooltip="Cărbune"/>
              </a:rPr>
              <a:t>cărbune</a:t>
            </a:r>
            <a:r>
              <a:rPr lang="vi-VN" dirty="0" smtClean="0"/>
              <a:t> , precum și diferite </a:t>
            </a:r>
            <a:r>
              <a:rPr lang="vi-VN" dirty="0" smtClean="0">
                <a:hlinkClick r:id="rId6" tooltip="Fracțiune (chimie)"/>
              </a:rPr>
              <a:t>fracțiuni</a:t>
            </a:r>
            <a:r>
              <a:rPr lang="vi-VN" dirty="0" smtClean="0"/>
              <a:t> care </a:t>
            </a:r>
            <a:r>
              <a:rPr lang="vi-VN" dirty="0" smtClean="0">
                <a:hlinkClick r:id="rId7" tooltip="Condensare"/>
              </a:rPr>
              <a:t>condensează</a:t>
            </a:r>
            <a:r>
              <a:rPr lang="vi-VN" dirty="0" smtClean="0"/>
              <a:t> sub formă de </a:t>
            </a:r>
            <a:r>
              <a:rPr lang="vi-VN" dirty="0" smtClean="0">
                <a:hlinkClick r:id="rId8" tooltip="Acid pirolignos"/>
              </a:rPr>
              <a:t>acid pyroligneous</a:t>
            </a:r>
            <a:r>
              <a:rPr lang="vi-VN" dirty="0" smtClean="0"/>
              <a:t> , care se separă prin </a:t>
            </a:r>
            <a:r>
              <a:rPr lang="vi-VN" dirty="0" smtClean="0">
                <a:hlinkClick r:id="rId9" tooltip="Decontarea"/>
              </a:rPr>
              <a:t>decantare</a:t>
            </a:r>
            <a:r>
              <a:rPr lang="vi-VN" dirty="0" smtClean="0"/>
              <a:t> într - un strat apos superior, sucul pyroligneous și un strat inferior, cu </a:t>
            </a:r>
            <a:r>
              <a:rPr lang="vi-VN" dirty="0" smtClean="0">
                <a:hlinkClick r:id="rId10" tooltip="Gudron"/>
              </a:rPr>
              <a:t>gudroanele</a:t>
            </a:r>
            <a:r>
              <a:rPr lang="vi-VN" dirty="0" smtClean="0"/>
              <a:t> (în categoria de </a:t>
            </a:r>
            <a:r>
              <a:rPr lang="vi-VN" dirty="0" smtClean="0">
                <a:hlinkClick r:id="rId11" tooltip="Lemn tare"/>
              </a:rPr>
              <a:t>lemn de esență tare </a:t>
            </a:r>
            <a:r>
              <a:rPr lang="vi-VN" dirty="0" smtClean="0">
                <a:hlinkClick r:id="rId12" tooltip="Gudron de mesteacan"/>
              </a:rPr>
              <a:t>gudronului </a:t>
            </a:r>
            <a:r>
              <a:rPr lang="vi-VN" dirty="0" smtClean="0">
                <a:hlinkClick r:id="rId13" tooltip="Gudron de pin"/>
              </a:rPr>
              <a:t>gudron de </a:t>
            </a:r>
            <a:r>
              <a:rPr lang="vi-VN" u="sng" dirty="0" smtClean="0">
                <a:hlinkClick r:id="rId12" tooltip="Goudron de bouleau"/>
              </a:rPr>
              <a:t>mesteacăn</a:t>
            </a:r>
            <a:r>
              <a:rPr lang="vi-VN" dirty="0" smtClean="0"/>
              <a:t> și </a:t>
            </a:r>
            <a:r>
              <a:rPr lang="vi-VN" dirty="0" smtClean="0">
                <a:hlinkClick r:id="rId13" tooltip="Goudron de pin"/>
              </a:rPr>
              <a:t>pin,</a:t>
            </a:r>
            <a:r>
              <a:rPr lang="vi-VN" dirty="0" smtClean="0"/>
              <a:t> prin faptul că </a:t>
            </a:r>
            <a:r>
              <a:rPr lang="vi-VN" dirty="0" smtClean="0">
                <a:hlinkClick r:id="rId14" tooltip="Rasinoase"/>
              </a:rPr>
              <a:t>rășina</a:t>
            </a:r>
            <a:r>
              <a:rPr lang="vi-VN" dirty="0" smtClean="0"/>
              <a:t> , de exemplu)</a:t>
            </a:r>
          </a:p>
          <a:p>
            <a:r>
              <a:rPr lang="vi-VN" dirty="0" smtClean="0"/>
              <a:t>Un gaz combustibil (gaz de </a:t>
            </a:r>
            <a:r>
              <a:rPr lang="vi-VN" dirty="0" smtClean="0">
                <a:hlinkClick r:id="rId15" tooltip="Gaz din lemn"/>
              </a:rPr>
              <a:t>lemn</a:t>
            </a:r>
            <a:r>
              <a:rPr lang="vi-VN" dirty="0" smtClean="0"/>
              <a:t> , </a:t>
            </a:r>
            <a:r>
              <a:rPr lang="vi-VN" dirty="0" smtClean="0">
                <a:hlinkClick r:id="rId16" tooltip="Gaz de rășină"/>
              </a:rPr>
              <a:t>gaz de rășină</a:t>
            </a:r>
            <a:r>
              <a:rPr lang="vi-VN" dirty="0" smtClean="0"/>
              <a:t> ) poate fi, de asemenea, obținut prin </a:t>
            </a:r>
            <a:r>
              <a:rPr lang="vi-VN" dirty="0" smtClean="0">
                <a:hlinkClick r:id="rId17" tooltip="Piroliza"/>
              </a:rPr>
              <a:t>piroliză</a:t>
            </a:r>
            <a:r>
              <a:rPr lang="vi-VN" dirty="0" smtClean="0"/>
              <a:t> . </a:t>
            </a:r>
            <a:r>
              <a:rPr lang="vi-VN" dirty="0" smtClean="0">
                <a:hlinkClick r:id="rId18" tooltip="Rășină (vegetală)"/>
              </a:rPr>
              <a:t>Rășina</a:t>
            </a:r>
            <a:r>
              <a:rPr lang="vi-VN" dirty="0" smtClean="0"/>
              <a:t> conținută în principal în </a:t>
            </a:r>
            <a:r>
              <a:rPr lang="vi-VN" dirty="0" smtClean="0">
                <a:hlinkClick r:id="rId14" tooltip="Rasinoase"/>
              </a:rPr>
              <a:t>rășinos</a:t>
            </a:r>
            <a:r>
              <a:rPr lang="vi-VN" dirty="0" smtClean="0"/>
              <a:t> în final , singura substanță care poate provoca un adevărat </a:t>
            </a:r>
            <a:r>
              <a:rPr lang="vi-VN" dirty="0" smtClean="0">
                <a:hlinkClick r:id="rId19" tooltip="Distilat"/>
              </a:rPr>
              <a:t>distilat</a:t>
            </a:r>
            <a:r>
              <a:rPr lang="vi-VN" dirty="0" smtClean="0"/>
              <a:t>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a:blipFill>
            <a:blip r:embed="rId2"/>
            <a:stretch>
              <a:fillRect/>
            </a:stretch>
          </a:blipFill>
        </p:spPr>
        <p:txBody>
          <a:bodyPr/>
          <a:lstStyle/>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943600"/>
          </a:xfrm>
        </p:spPr>
        <p:txBody>
          <a:bodyPr>
            <a:normAutofit fontScale="62500" lnSpcReduction="20000"/>
          </a:bodyPr>
          <a:lstStyle/>
          <a:p>
            <a:r>
              <a:rPr lang="vi-VN" dirty="0" smtClean="0"/>
              <a:t>Cărbunele obținut în majoritatea operațiilor de piroliză a lemnului este utilizat pentru încălzire și, în cazul unei penurii de petrol, ca materie primă pentru </a:t>
            </a:r>
            <a:r>
              <a:rPr lang="vi-VN" dirty="0" smtClean="0">
                <a:hlinkClick r:id="rId2" tooltip="Gazificator"/>
              </a:rPr>
              <a:t>gazificatoare</a:t>
            </a:r>
            <a:r>
              <a:rPr lang="vi-VN" dirty="0" smtClean="0"/>
              <a:t> care, prin piroliză ulterioară, îl transformă în gaz pentru a alimenta motoarele. În același mod, piroliza lemnului a făcut posibilă producerea unui </a:t>
            </a:r>
            <a:r>
              <a:rPr lang="vi-VN" dirty="0" smtClean="0">
                <a:hlinkClick r:id="rId3" tooltip="Gaz fabricat"/>
              </a:rPr>
              <a:t>gaz fabricat</a:t>
            </a:r>
            <a:r>
              <a:rPr lang="vi-VN" dirty="0" smtClean="0"/>
              <a:t> cu succes mixt, </a:t>
            </a:r>
            <a:r>
              <a:rPr lang="vi-VN" dirty="0" smtClean="0">
                <a:hlinkClick r:id="rId4" tooltip="Gaz din lemn"/>
              </a:rPr>
              <a:t>gazul lemnului</a:t>
            </a:r>
            <a:r>
              <a:rPr lang="vi-VN" dirty="0" smtClean="0"/>
              <a:t> .</a:t>
            </a:r>
          </a:p>
          <a:p>
            <a:r>
              <a:rPr lang="vi-VN" dirty="0" smtClean="0"/>
              <a:t>Piroliza lemnului de </a:t>
            </a:r>
            <a:r>
              <a:rPr lang="vi-VN" dirty="0" smtClean="0">
                <a:hlinkClick r:id="rId5" tooltip="Rasinoase"/>
              </a:rPr>
              <a:t>conifere</a:t>
            </a:r>
            <a:r>
              <a:rPr lang="vi-VN" dirty="0" smtClean="0"/>
              <a:t> face posibilă obținerea diferitelor </a:t>
            </a:r>
            <a:r>
              <a:rPr lang="vi-VN" dirty="0" smtClean="0">
                <a:hlinkClick r:id="rId6" tooltip="Gudron"/>
              </a:rPr>
              <a:t>gudroane</a:t>
            </a:r>
            <a:r>
              <a:rPr lang="vi-VN" dirty="0" smtClean="0"/>
              <a:t> care constau în esență din </a:t>
            </a:r>
            <a:r>
              <a:rPr lang="vi-VN" dirty="0" smtClean="0">
                <a:hlinkClick r:id="rId7" tooltip="Oleoresin"/>
              </a:rPr>
              <a:t>oleorezină</a:t>
            </a:r>
            <a:r>
              <a:rPr lang="vi-VN" dirty="0" smtClean="0"/>
              <a:t> din copaci modificați de foc și amestecați cu cenușă; atunci când se aplică </a:t>
            </a:r>
            <a:r>
              <a:rPr lang="vi-VN" dirty="0" smtClean="0">
                <a:hlinkClick r:id="rId8" tooltip="Pinus"/>
              </a:rPr>
              <a:t>pinului</a:t>
            </a:r>
            <a:r>
              <a:rPr lang="vi-VN" dirty="0" smtClean="0"/>
              <a:t> , </a:t>
            </a:r>
            <a:r>
              <a:rPr lang="vi-VN" dirty="0" smtClean="0">
                <a:hlinkClick r:id="rId9" tooltip="Gudron de pin"/>
              </a:rPr>
              <a:t>gudronului de </a:t>
            </a:r>
            <a:r>
              <a:rPr lang="vi-VN" dirty="0" smtClean="0">
                <a:hlinkClick r:id="rId8" tooltip="Pinus"/>
              </a:rPr>
              <a:t>pin</a:t>
            </a:r>
            <a:r>
              <a:rPr lang="vi-VN" dirty="0" smtClean="0"/>
              <a:t> , folosit pentru </a:t>
            </a:r>
            <a:r>
              <a:rPr lang="vi-VN" dirty="0" smtClean="0">
                <a:hlinkClick r:id="rId10" tooltip="Calfat"/>
              </a:rPr>
              <a:t>calafatarea</a:t>
            </a:r>
            <a:r>
              <a:rPr lang="vi-VN" dirty="0" smtClean="0"/>
              <a:t> navelor și a cărui importanță economică mergea mână în mână cu cea a marinei de lemn.</a:t>
            </a:r>
          </a:p>
          <a:p>
            <a:r>
              <a:rPr lang="vi-VN" dirty="0" smtClean="0"/>
              <a:t>Din condensatul pirolizei </a:t>
            </a:r>
            <a:r>
              <a:rPr lang="vi-VN" dirty="0" smtClean="0">
                <a:hlinkClick r:id="rId11" tooltip="Lemn tare"/>
              </a:rPr>
              <a:t>lemnului</a:t>
            </a:r>
            <a:r>
              <a:rPr lang="vi-VN" dirty="0" smtClean="0"/>
              <a:t> de </a:t>
            </a:r>
            <a:r>
              <a:rPr lang="vi-VN" dirty="0" smtClean="0">
                <a:hlinkClick r:id="rId11" tooltip="Feuillus"/>
              </a:rPr>
              <a:t>esență tare</a:t>
            </a:r>
            <a:r>
              <a:rPr lang="vi-VN" dirty="0" smtClean="0"/>
              <a:t> ( </a:t>
            </a:r>
            <a:r>
              <a:rPr lang="vi-VN" dirty="0" smtClean="0">
                <a:hlinkClick r:id="rId12" tooltip="Acid pirolignos"/>
              </a:rPr>
              <a:t>acidul piroligneos</a:t>
            </a:r>
            <a:r>
              <a:rPr lang="vi-VN" dirty="0" smtClean="0"/>
              <a:t> ) </a:t>
            </a:r>
            <a:r>
              <a:rPr lang="vi-VN" dirty="0" smtClean="0">
                <a:hlinkClick r:id="rId13" tooltip="Compus organic volatil"/>
              </a:rPr>
              <a:t>s-</a:t>
            </a:r>
            <a:r>
              <a:rPr lang="vi-VN" dirty="0" smtClean="0"/>
              <a:t> ar putea recupera un număr de </a:t>
            </a:r>
            <a:r>
              <a:rPr lang="vi-VN" dirty="0" smtClean="0">
                <a:hlinkClick r:id="rId13" tooltip="Composé organique volatil"/>
              </a:rPr>
              <a:t>compuși organici volatili</a:t>
            </a:r>
            <a:r>
              <a:rPr lang="vi-VN" dirty="0" smtClean="0"/>
              <a:t> . </a:t>
            </a:r>
            <a:r>
              <a:rPr lang="vi-VN" dirty="0" smtClean="0">
                <a:hlinkClick r:id="rId14" tooltip="Acid acetic"/>
              </a:rPr>
              <a:t>Acidul acetic</a:t>
            </a:r>
            <a:r>
              <a:rPr lang="vi-VN" dirty="0" smtClean="0"/>
              <a:t> ( </a:t>
            </a:r>
            <a:r>
              <a:rPr lang="vi-VN" i="1" dirty="0" smtClean="0"/>
              <a:t>lemn oțet</a:t>
            </a:r>
            <a:r>
              <a:rPr lang="vi-VN" dirty="0" smtClean="0"/>
              <a:t> ); </a:t>
            </a:r>
            <a:r>
              <a:rPr lang="vi-VN" dirty="0" smtClean="0">
                <a:hlinkClick r:id="rId15" tooltip="Metanol"/>
              </a:rPr>
              <a:t>metanol</a:t>
            </a:r>
            <a:r>
              <a:rPr lang="vi-VN" dirty="0" smtClean="0"/>
              <a:t> și </a:t>
            </a:r>
            <a:r>
              <a:rPr lang="vi-VN" dirty="0" smtClean="0">
                <a:hlinkClick r:id="rId16" tooltip="Acetonă"/>
              </a:rPr>
              <a:t>acetonă</a:t>
            </a:r>
            <a:r>
              <a:rPr lang="vi-VN" dirty="0" smtClean="0"/>
              <a:t> anterior au fost obținute exclusiv prin distilarea lemnului, de unde și denumirea „alcool de lemn“ sau „spirite de lemn“ dat în mod obișnuit la </a:t>
            </a:r>
            <a:r>
              <a:rPr lang="vi-VN" dirty="0" smtClean="0">
                <a:hlinkClick r:id="rId15" tooltip="Metanol"/>
              </a:rPr>
              <a:t>metanol</a:t>
            </a:r>
            <a:r>
              <a:rPr lang="vi-VN" dirty="0" smtClean="0"/>
              <a:t> . Gudronul vegetal obținut din lemn de esență tare este un condens negru, o substanță chimică complexă care conține compuși </a:t>
            </a:r>
            <a:r>
              <a:rPr lang="vi-VN" dirty="0" smtClean="0">
                <a:hlinkClick r:id="rId17" tooltip="Fenol (moleculă)"/>
              </a:rPr>
              <a:t>fenolici</a:t>
            </a:r>
            <a:r>
              <a:rPr lang="vi-VN" dirty="0" smtClean="0"/>
              <a:t> , în special </a:t>
            </a:r>
            <a:r>
              <a:rPr lang="vi-VN" dirty="0" smtClean="0">
                <a:hlinkClick r:id="rId18" tooltip="Guaiacol"/>
              </a:rPr>
              <a:t>guaiacol</a:t>
            </a:r>
            <a:r>
              <a:rPr lang="vi-VN" dirty="0" smtClean="0"/>
              <a:t> . Distilarea </a:t>
            </a:r>
            <a:r>
              <a:rPr lang="vi-VN" dirty="0" smtClean="0">
                <a:hlinkClick r:id="rId19" tooltip="mesteacăn"/>
              </a:rPr>
              <a:t>mesteacanului</a:t>
            </a:r>
            <a:r>
              <a:rPr lang="vi-VN" dirty="0" smtClean="0"/>
              <a:t> face posibilă obținerea </a:t>
            </a:r>
            <a:r>
              <a:rPr lang="vi-VN" dirty="0" smtClean="0">
                <a:hlinkClick r:id="rId20" tooltip="Gudron de mesteacan"/>
              </a:rPr>
              <a:t>gudronului de mesteacăn</a:t>
            </a:r>
            <a:r>
              <a:rPr lang="vi-VN" dirty="0" smtClean="0"/>
              <a:t> .</a:t>
            </a:r>
            <a:endParaRPr lang="vi-V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vi-VN" b="1" dirty="0" smtClean="0">
                <a:solidFill>
                  <a:srgbClr val="FFFF00"/>
                </a:solidFill>
              </a:rPr>
              <a:t>Mangalul</a:t>
            </a:r>
            <a:r>
              <a:rPr lang="vi-VN" dirty="0" smtClean="0">
                <a:solidFill>
                  <a:srgbClr val="FFFF00"/>
                </a:solidFill>
              </a:rPr>
              <a:t> este un </a:t>
            </a:r>
            <a:r>
              <a:rPr lang="vi-VN" u="sng" dirty="0" smtClean="0">
                <a:solidFill>
                  <a:srgbClr val="FFFF00"/>
                </a:solidFill>
                <a:hlinkClick r:id="rId3"/>
              </a:rPr>
              <a:t>cărbune</a:t>
            </a:r>
            <a:r>
              <a:rPr lang="vi-VN" dirty="0" smtClean="0">
                <a:solidFill>
                  <a:srgbClr val="FFFF00"/>
                </a:solidFill>
              </a:rPr>
              <a:t> artificial ușor și sfărâmicios, obținut prin arderea incompletă a lemnelor în cuptoare speciale sau prin stingerea forțată a jăraticului.</a:t>
            </a:r>
            <a:endParaRPr lang="en-US" dirty="0">
              <a:solidFill>
                <a:srgbClr val="FFFF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lnSpcReduction="10000"/>
          </a:bodyPr>
          <a:lstStyle/>
          <a:p>
            <a:pPr>
              <a:buNone/>
            </a:pPr>
            <a:endParaRPr lang="en-US" dirty="0" smtClean="0"/>
          </a:p>
          <a:p>
            <a:pPr>
              <a:buNone/>
            </a:pPr>
            <a:r>
              <a:rPr lang="en-US" dirty="0" smtClean="0"/>
              <a:t>                         BIBLIOGRAFIE:</a:t>
            </a:r>
          </a:p>
          <a:p>
            <a:r>
              <a:rPr lang="en-US" dirty="0" smtClean="0"/>
              <a:t>    </a:t>
            </a:r>
            <a:r>
              <a:rPr lang="en-US" dirty="0" err="1" smtClean="0"/>
              <a:t>Timofte</a:t>
            </a:r>
            <a:r>
              <a:rPr lang="en-US" dirty="0" smtClean="0"/>
              <a:t> A., 2006: </a:t>
            </a:r>
            <a:r>
              <a:rPr lang="en-US" dirty="0" err="1" smtClean="0"/>
              <a:t>Bazele</a:t>
            </a:r>
            <a:r>
              <a:rPr lang="en-US" dirty="0" smtClean="0"/>
              <a:t> </a:t>
            </a:r>
            <a:r>
              <a:rPr lang="en-US" dirty="0" err="1" smtClean="0"/>
              <a:t>prelucrarii</a:t>
            </a:r>
            <a:r>
              <a:rPr lang="en-US" dirty="0" smtClean="0"/>
              <a:t> </a:t>
            </a:r>
            <a:r>
              <a:rPr lang="en-US" dirty="0" err="1" smtClean="0"/>
              <a:t>primare</a:t>
            </a:r>
            <a:r>
              <a:rPr lang="en-US" dirty="0" smtClean="0"/>
              <a:t> a </a:t>
            </a:r>
            <a:r>
              <a:rPr lang="en-US" dirty="0" err="1" smtClean="0"/>
              <a:t>lemnului</a:t>
            </a:r>
            <a:r>
              <a:rPr lang="en-US" dirty="0" smtClean="0"/>
              <a:t> ed. Academic Pres, Cluj-Napoca 281p</a:t>
            </a:r>
          </a:p>
          <a:p>
            <a:r>
              <a:rPr lang="vi-VN" dirty="0" smtClean="0"/>
              <a:t>Chis E. - Chimie . Biochimie vegetală. Universitatea Transilvania Braşov, 1991.</a:t>
            </a:r>
            <a:endParaRPr lang="en-US" dirty="0" smtClean="0"/>
          </a:p>
          <a:p>
            <a:r>
              <a:rPr lang="en-US" dirty="0" smtClean="0"/>
              <a:t>M. </a:t>
            </a:r>
            <a:r>
              <a:rPr lang="en-US" dirty="0" err="1" smtClean="0"/>
              <a:t>Ghetiu</a:t>
            </a:r>
            <a:r>
              <a:rPr lang="en-US" dirty="0" smtClean="0"/>
              <a:t>, A. </a:t>
            </a:r>
            <a:r>
              <a:rPr lang="en-US" dirty="0" err="1" smtClean="0"/>
              <a:t>Baerle</a:t>
            </a:r>
            <a:r>
              <a:rPr lang="en-US" dirty="0" smtClean="0"/>
              <a:t> </a:t>
            </a:r>
            <a:r>
              <a:rPr lang="en-US" dirty="0" err="1" smtClean="0"/>
              <a:t>Chimia</a:t>
            </a:r>
            <a:r>
              <a:rPr lang="en-US" dirty="0" smtClean="0"/>
              <a:t> </a:t>
            </a:r>
            <a:r>
              <a:rPr lang="en-US" dirty="0" err="1" smtClean="0"/>
              <a:t>lemnului</a:t>
            </a:r>
            <a:r>
              <a:rPr lang="en-US" dirty="0" smtClean="0"/>
              <a:t>. </a:t>
            </a:r>
            <a:r>
              <a:rPr lang="en-US" dirty="0" err="1" smtClean="0"/>
              <a:t>Indrumar</a:t>
            </a:r>
            <a:r>
              <a:rPr lang="en-US" dirty="0" smtClean="0"/>
              <a:t> de </a:t>
            </a:r>
            <a:r>
              <a:rPr lang="en-US" dirty="0" err="1" smtClean="0"/>
              <a:t>laborator</a:t>
            </a:r>
            <a:r>
              <a:rPr lang="en-US" dirty="0" smtClean="0"/>
              <a:t>. - Chisinau, U.T.M.: 2005, -47p.</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243</Words>
  <Application>Microsoft Office PowerPoint</Application>
  <PresentationFormat>On-screen Show (4:3)</PresentationFormat>
  <Paragraphs>44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Principalele proprietăți ale lemnului </vt:lpstr>
      <vt:lpstr>Slide 5</vt:lpstr>
      <vt:lpstr>Slide 6</vt:lpstr>
      <vt:lpstr>Proprietăţi mecanice </vt:lpstr>
      <vt:lpstr>DISTILAREA USCATA A LEMNULUI</vt:lpstr>
      <vt:lpstr>Slide 9</vt:lpstr>
      <vt:lpstr>Slide 10</vt:lpstr>
      <vt:lpstr>Slide 11</vt:lpstr>
      <vt:lpstr>Slide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Carmen</dc:creator>
  <cp:lastModifiedBy>user</cp:lastModifiedBy>
  <cp:revision>9</cp:revision>
  <dcterms:created xsi:type="dcterms:W3CDTF">2006-08-16T00:00:00Z</dcterms:created>
  <dcterms:modified xsi:type="dcterms:W3CDTF">2023-07-20T08:23:59Z</dcterms:modified>
</cp:coreProperties>
</file>