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8" r:id="rId1"/>
  </p:sldMasterIdLst>
  <p:sldIdLst>
    <p:sldId id="284" r:id="rId2"/>
    <p:sldId id="258" r:id="rId3"/>
    <p:sldId id="281" r:id="rId4"/>
    <p:sldId id="282" r:id="rId5"/>
    <p:sldId id="260" r:id="rId6"/>
    <p:sldId id="261" r:id="rId7"/>
    <p:sldId id="262" r:id="rId8"/>
    <p:sldId id="263" r:id="rId9"/>
    <p:sldId id="279" r:id="rId10"/>
    <p:sldId id="264" r:id="rId11"/>
    <p:sldId id="280" r:id="rId12"/>
    <p:sldId id="265" r:id="rId13"/>
    <p:sldId id="283" r:id="rId14"/>
    <p:sldId id="269" r:id="rId15"/>
    <p:sldId id="270" r:id="rId16"/>
    <p:sldId id="271" r:id="rId17"/>
    <p:sldId id="272" r:id="rId18"/>
    <p:sldId id="273" r:id="rId19"/>
    <p:sldId id="274" r:id="rId20"/>
    <p:sldId id="275" r:id="rId21"/>
    <p:sldId id="278" r:id="rId22"/>
    <p:sldId id="28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66"/>
    <a:srgbClr val="8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735" autoAdjust="0"/>
    <p:restoredTop sz="94660"/>
  </p:normalViewPr>
  <p:slideViewPr>
    <p:cSldViewPr snapToGrid="0">
      <p:cViewPr varScale="1">
        <p:scale>
          <a:sx n="73" d="100"/>
          <a:sy n="73" d="100"/>
        </p:scale>
        <p:origin x="-39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3563811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2161468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1818215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A76A01-A856-4C70-BF73-B329DD76436E}"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3169381454"/>
      </p:ext>
    </p:extLst>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A76A01-A856-4C70-BF73-B329DD76436E}" type="datetimeFigureOut">
              <a:rPr lang="en-US" smtClean="0"/>
              <a:pPr/>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3335826730"/>
      </p:ext>
    </p:extLst>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5878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1263727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3249122987"/>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DA76A01-A856-4C70-BF73-B329DD76436E}"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212181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DA76A01-A856-4C70-BF73-B329DD76436E}" type="datetimeFigureOut">
              <a:rPr lang="en-US" smtClean="0"/>
              <a:pPr/>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3399384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3437784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595325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4235674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2825569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2878081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558242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A76A01-A856-4C70-BF73-B329DD76436E}" type="datetimeFigureOut">
              <a:rPr lang="en-US" smtClean="0"/>
              <a:pPr/>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984429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DA76A01-A856-4C70-BF73-B329DD76436E}" type="datetimeFigureOut">
              <a:rPr lang="en-US" smtClean="0"/>
              <a:pPr/>
              <a:t>7/17/2023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020DEA1-DD02-4C0A-833A-E76866C68EC8}" type="slidenum">
              <a:rPr lang="en-US" smtClean="0"/>
              <a:pPr/>
              <a:t>‹#›</a:t>
            </a:fld>
            <a:endParaRPr lang="en-US"/>
          </a:p>
        </p:txBody>
      </p:sp>
    </p:spTree>
    <p:extLst>
      <p:ext uri="{BB962C8B-B14F-4D97-AF65-F5344CB8AC3E}">
        <p14:creationId xmlns:p14="http://schemas.microsoft.com/office/powerpoint/2010/main" xmlns="" val="2004071611"/>
      </p:ext>
    </p:extLst>
  </p:cSld>
  <p:clrMap bg1="dk1" tx1="lt1" bg2="dk2" tx2="lt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 id="2147484050" r:id="rId12"/>
    <p:sldLayoutId id="2147484051" r:id="rId13"/>
    <p:sldLayoutId id="2147484052" r:id="rId14"/>
    <p:sldLayoutId id="2147484053" r:id="rId15"/>
    <p:sldLayoutId id="2147484054" r:id="rId16"/>
    <p:sldLayoutId id="214748405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jpeg"/><Relationship Id="rId3" Type="http://schemas.openxmlformats.org/officeDocument/2006/relationships/slideLayout" Target="../slideLayouts/slideLayout2.xml"/><Relationship Id="rId7" Type="http://schemas.openxmlformats.org/officeDocument/2006/relationships/image" Target="../media/image28.jpeg"/><Relationship Id="rId12" Type="http://schemas.openxmlformats.org/officeDocument/2006/relationships/image" Target="../media/image44.jpeg"/><Relationship Id="rId2" Type="http://schemas.openxmlformats.org/officeDocument/2006/relationships/video" Target="NULL" TargetMode="External"/><Relationship Id="rId16" Type="http://schemas.openxmlformats.org/officeDocument/2006/relationships/image" Target="../media/image47.png"/><Relationship Id="rId1" Type="http://schemas.openxmlformats.org/officeDocument/2006/relationships/tags" Target="../tags/tag1.xml"/><Relationship Id="rId6" Type="http://schemas.openxmlformats.org/officeDocument/2006/relationships/image" Target="../media/image39.jpeg"/><Relationship Id="rId11" Type="http://schemas.openxmlformats.org/officeDocument/2006/relationships/image" Target="../media/image43.jpeg"/><Relationship Id="rId5" Type="http://schemas.openxmlformats.org/officeDocument/2006/relationships/image" Target="../media/image32.jpeg"/><Relationship Id="rId15" Type="http://schemas.microsoft.com/office/2007/relationships/media" Target="../media/media3.m4a"/><Relationship Id="rId10" Type="http://schemas.openxmlformats.org/officeDocument/2006/relationships/image" Target="../media/image42.jpeg"/><Relationship Id="rId4" Type="http://schemas.openxmlformats.org/officeDocument/2006/relationships/image" Target="../media/image38.jpeg"/><Relationship Id="rId9" Type="http://schemas.openxmlformats.org/officeDocument/2006/relationships/image" Target="../media/image41.jpeg"/><Relationship Id="rId14" Type="http://schemas.openxmlformats.org/officeDocument/2006/relationships/image" Target="../media/image4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7999"/>
          </a:xfrm>
        </p:spPr>
        <p:txBody>
          <a:bodyPr/>
          <a:lstStyle/>
          <a:p>
            <a:endParaRPr lang="ro-RO" dirty="0" smtClean="0"/>
          </a:p>
          <a:p>
            <a:pPr>
              <a:buNone/>
            </a:pPr>
            <a:r>
              <a:rPr lang="en-US" b="1" dirty="0" smtClean="0"/>
              <a:t>                       </a:t>
            </a:r>
          </a:p>
          <a:p>
            <a:pPr>
              <a:buNone/>
            </a:pPr>
            <a:endParaRPr lang="en-US" b="1" dirty="0" smtClean="0"/>
          </a:p>
          <a:p>
            <a:pPr>
              <a:buNone/>
            </a:pPr>
            <a:r>
              <a:rPr lang="en-US" b="1" dirty="0" smtClean="0"/>
              <a:t>                                                 PROMOVAREA </a:t>
            </a:r>
            <a:r>
              <a:rPr lang="ro-RO" b="1" dirty="0" smtClean="0"/>
              <a:t>Ș</a:t>
            </a:r>
            <a:r>
              <a:rPr lang="en-US" b="1" dirty="0" smtClean="0"/>
              <a:t>I DEZVOLTAREA</a:t>
            </a:r>
            <a:endParaRPr lang="ro-RO" b="1" dirty="0" smtClean="0"/>
          </a:p>
          <a:p>
            <a:pPr>
              <a:buNone/>
            </a:pPr>
            <a:r>
              <a:rPr lang="ro-RO" b="1" dirty="0" smtClean="0"/>
              <a:t>                                       </a:t>
            </a:r>
            <a:r>
              <a:rPr lang="ro-RO" b="1" dirty="0" smtClean="0"/>
              <a:t>     ZON</a:t>
            </a:r>
            <a:r>
              <a:rPr lang="en-US" b="1" dirty="0" smtClean="0"/>
              <a:t>EI</a:t>
            </a:r>
            <a:r>
              <a:rPr lang="ro-RO" b="1" dirty="0" smtClean="0"/>
              <a:t> </a:t>
            </a:r>
            <a:r>
              <a:rPr lang="en-US" b="1" dirty="0" smtClean="0"/>
              <a:t>TURISTICE </a:t>
            </a:r>
            <a:r>
              <a:rPr lang="ro-RO" b="1" dirty="0" smtClean="0"/>
              <a:t>RUNCU-TISMANA </a:t>
            </a:r>
            <a:r>
              <a:rPr lang="ro-RO" b="1" dirty="0" smtClean="0"/>
              <a:t>DIN JUDEȚUL GORJ                      </a:t>
            </a:r>
          </a:p>
          <a:p>
            <a:pPr>
              <a:buNone/>
            </a:pPr>
            <a:r>
              <a:rPr lang="ro-RO" b="1" dirty="0" smtClean="0"/>
              <a:t>    </a:t>
            </a:r>
          </a:p>
          <a:p>
            <a:pPr>
              <a:buNone/>
            </a:pPr>
            <a:r>
              <a:rPr lang="ro-RO" b="1" dirty="0" smtClean="0"/>
              <a:t>                             </a:t>
            </a:r>
            <a:endParaRPr lang="ro-RO" b="1" dirty="0" smtClean="0"/>
          </a:p>
          <a:p>
            <a:pPr>
              <a:buNone/>
            </a:pPr>
            <a:r>
              <a:rPr lang="en-US" b="1" dirty="0" smtClean="0"/>
              <a:t>                                                  Prof.    </a:t>
            </a:r>
            <a:r>
              <a:rPr lang="ro-RO" b="1" dirty="0" smtClean="0"/>
              <a:t>Carmen </a:t>
            </a:r>
            <a:r>
              <a:rPr lang="ro-RO" b="1" dirty="0" smtClean="0"/>
              <a:t>Mariana </a:t>
            </a:r>
            <a:r>
              <a:rPr lang="ro-RO" b="1" dirty="0" smtClean="0"/>
              <a:t>DĂNĂRICU</a:t>
            </a:r>
            <a:endParaRPr lang="en-US" b="1" dirty="0" smtClean="0"/>
          </a:p>
          <a:p>
            <a:pPr>
              <a:buNone/>
            </a:pPr>
            <a:r>
              <a:rPr lang="en-US" b="1" dirty="0" smtClean="0"/>
              <a:t>                         COLEGIUL TEHNIC”GENERAL GHEORGHE MAGHERU” T</a:t>
            </a:r>
            <a:r>
              <a:rPr lang="ro-RO" b="1" smtClean="0"/>
              <a:t>ÂRGU</a:t>
            </a:r>
            <a:r>
              <a:rPr lang="en-US" b="1" smtClean="0"/>
              <a:t>-JIU</a:t>
            </a:r>
            <a:r>
              <a:rPr lang="ro-RO" b="1" dirty="0" smtClean="0"/>
              <a:t>         </a:t>
            </a:r>
            <a:endParaRPr lang="ro-RO" b="1" dirty="0" smtClean="0"/>
          </a:p>
          <a:p>
            <a:pPr>
              <a:buNone/>
            </a:pPr>
            <a:endParaRPr lang="ro-RO" b="1" dirty="0" smtClean="0"/>
          </a:p>
          <a:p>
            <a:pPr>
              <a:buNone/>
            </a:pPr>
            <a:r>
              <a:rPr lang="ro-RO" b="1" dirty="0" smtClean="0"/>
              <a:t>                                                                    </a:t>
            </a:r>
            <a:r>
              <a:rPr lang="en-US" b="1" dirty="0" smtClean="0"/>
              <a:t>                      </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16635" y="393725"/>
            <a:ext cx="9404723" cy="1400530"/>
          </a:xfrm>
        </p:spPr>
        <p:txBody>
          <a:bodyPr/>
          <a:lstStyle/>
          <a:p>
            <a:pPr lvl="1" algn="l" rtl="0">
              <a:lnSpc>
                <a:spcPct val="90000"/>
              </a:lnSpc>
              <a:spcBef>
                <a:spcPct val="0"/>
              </a:spcBef>
            </a:pPr>
            <a:r>
              <a:rPr lang="en-US" sz="3200" b="1" dirty="0" smtClean="0"/>
              <a:t>                          </a:t>
            </a:r>
            <a:r>
              <a:rPr lang="ro-RO" sz="3200" b="1" dirty="0" smtClean="0"/>
              <a:t>Conceptul </a:t>
            </a:r>
            <a:r>
              <a:rPr lang="ro-RO" sz="3200" b="1" dirty="0"/>
              <a:t>de turism</a:t>
            </a:r>
            <a:r>
              <a:rPr lang="en-US" sz="2800" b="1" dirty="0"/>
              <a:t/>
            </a:r>
            <a:br>
              <a:rPr lang="en-US" sz="2800" b="1" dirty="0"/>
            </a:br>
            <a:endParaRPr lang="en-US" sz="2800" dirty="0"/>
          </a:p>
        </p:txBody>
      </p:sp>
      <p:sp>
        <p:nvSpPr>
          <p:cNvPr id="3" name="Content Placeholder 2"/>
          <p:cNvSpPr>
            <a:spLocks noGrp="1"/>
          </p:cNvSpPr>
          <p:nvPr>
            <p:ph idx="1"/>
          </p:nvPr>
        </p:nvSpPr>
        <p:spPr>
          <a:xfrm>
            <a:off x="988142" y="1342104"/>
            <a:ext cx="9061711" cy="4906296"/>
          </a:xfrm>
        </p:spPr>
        <p:txBody>
          <a:bodyPr>
            <a:normAutofit lnSpcReduction="10000"/>
          </a:bodyPr>
          <a:lstStyle/>
          <a:p>
            <a:r>
              <a:rPr lang="ro-RO" sz="2400" dirty="0"/>
              <a:t>Turismul reprezintă astăzi pentru orice ţară a lumii o componentă de primă importanţă a vieţii economice şi sociale, o chintesenţă a optimismului economic şi social. Analiştii economici şi </a:t>
            </a:r>
            <a:r>
              <a:rPr lang="ro-RO" sz="2400" dirty="0" smtClean="0"/>
              <a:t>speciali</a:t>
            </a:r>
            <a:r>
              <a:rPr lang="en-US" sz="2400" dirty="0" err="1" smtClean="0"/>
              <a:t>șt</a:t>
            </a:r>
            <a:r>
              <a:rPr lang="ro-RO" sz="2400" dirty="0" smtClean="0"/>
              <a:t>i</a:t>
            </a:r>
            <a:r>
              <a:rPr lang="en-US" sz="2400" dirty="0" err="1" smtClean="0"/>
              <a:t>i</a:t>
            </a:r>
            <a:r>
              <a:rPr lang="ro-RO" sz="2400" dirty="0" smtClean="0"/>
              <a:t> </a:t>
            </a:r>
            <a:r>
              <a:rPr lang="ro-RO" sz="2400" dirty="0"/>
              <a:t>Organizaţiei Mondiale a Turismului consideră turismul ca fiind “cea mai importantă industrie a viitorului</a:t>
            </a:r>
            <a:r>
              <a:rPr lang="ro-RO" sz="2400" dirty="0" smtClean="0"/>
              <a:t>”</a:t>
            </a:r>
            <a:endParaRPr lang="en-US" sz="2400" dirty="0" smtClean="0"/>
          </a:p>
          <a:p>
            <a:r>
              <a:rPr lang="ro-RO" sz="2400" dirty="0"/>
              <a:t>Turismul include un ansamblu de măsuri puse in aplicare pentru organizarea si desfășurarea unor călătorii de agrement sau in alte scopuri, realizate fie prin intermediul unor organizații, societăți sau agenții specializate, fie pe cont propriu, pe o durată limitată de timp, precum și prin industriile adiacente care concură la satisfacerea nevoilor de consum turistic.</a:t>
            </a:r>
            <a:endParaRPr lang="en-US" sz="2400" dirty="0"/>
          </a:p>
          <a:p>
            <a:endParaRPr lang="en-US" dirty="0"/>
          </a:p>
        </p:txBody>
      </p:sp>
    </p:spTree>
    <p:extLst>
      <p:ext uri="{BB962C8B-B14F-4D97-AF65-F5344CB8AC3E}">
        <p14:creationId xmlns:p14="http://schemas.microsoft.com/office/powerpoint/2010/main" xmlns="" val="2734282390"/>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3589" y="452718"/>
            <a:ext cx="9097245" cy="631499"/>
          </a:xfrm>
        </p:spPr>
        <p:txBody>
          <a:bodyPr/>
          <a:lstStyle/>
          <a:p>
            <a:r>
              <a:rPr lang="ro-RO" sz="3200" dirty="0" smtClean="0"/>
              <a:t>                           </a:t>
            </a:r>
            <a:r>
              <a:rPr lang="ro-RO" sz="3200" b="1" dirty="0" smtClean="0"/>
              <a:t>ECOTURISMUL  </a:t>
            </a:r>
            <a:endParaRPr lang="en-US" sz="3200" b="1" dirty="0"/>
          </a:p>
        </p:txBody>
      </p:sp>
      <p:sp>
        <p:nvSpPr>
          <p:cNvPr id="3" name="Content Placeholder 2"/>
          <p:cNvSpPr>
            <a:spLocks noGrp="1"/>
          </p:cNvSpPr>
          <p:nvPr>
            <p:ph idx="1"/>
          </p:nvPr>
        </p:nvSpPr>
        <p:spPr>
          <a:xfrm>
            <a:off x="1103312" y="1593669"/>
            <a:ext cx="8946541" cy="4654730"/>
          </a:xfrm>
        </p:spPr>
        <p:txBody>
          <a:bodyPr/>
          <a:lstStyle/>
          <a:p>
            <a:r>
              <a:rPr lang="ro-RO" b="1" dirty="0" smtClean="0"/>
              <a:t>Ecoturismul</a:t>
            </a:r>
            <a:r>
              <a:rPr lang="ro-RO" dirty="0" smtClean="0"/>
              <a:t> este o formă de turism în care principala motivaţie a turistului este observarea şi aprecierea naturii şi a tradiţiilor locale legate de natură şi care trebuie să indeplinească următoarele condiţii:</a:t>
            </a:r>
            <a:endParaRPr lang="en-US" dirty="0" smtClean="0"/>
          </a:p>
          <a:p>
            <a:pPr lvl="0"/>
            <a:r>
              <a:rPr lang="ro-RO" dirty="0" smtClean="0"/>
              <a:t>conservarea şi protejarea naturii;</a:t>
            </a:r>
            <a:endParaRPr lang="en-US" dirty="0" smtClean="0"/>
          </a:p>
          <a:p>
            <a:pPr lvl="0"/>
            <a:r>
              <a:rPr lang="ro-RO" dirty="0" smtClean="0"/>
              <a:t>caracter educativ, respect pentru natura – conştientizarea turiştilor şi a comunităţilor locale;</a:t>
            </a:r>
            <a:endParaRPr lang="en-US" dirty="0" smtClean="0"/>
          </a:p>
          <a:p>
            <a:pPr lvl="0"/>
            <a:r>
              <a:rPr lang="ro-RO" dirty="0" smtClean="0"/>
              <a:t>folosirea resurselor umane locale;</a:t>
            </a:r>
            <a:endParaRPr lang="en-US" dirty="0" smtClean="0"/>
          </a:p>
          <a:p>
            <a:pPr lvl="0"/>
            <a:r>
              <a:rPr lang="ro-RO" dirty="0" smtClean="0"/>
              <a:t>impactul negativ minim asupra mediului natural şi socio-cultural.</a:t>
            </a:r>
            <a:br>
              <a:rPr lang="ro-RO" dirty="0" smtClean="0"/>
            </a:br>
            <a:r>
              <a:rPr lang="ro-RO" dirty="0" smtClean="0"/>
              <a:t>(Adoptată de AER dupa definiţia consacrată dată de Organizaţia Mondială a Turismului)</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             </a:t>
            </a:r>
            <a:r>
              <a:rPr lang="ro-RO" sz="3200" b="1" dirty="0" smtClean="0"/>
              <a:t>Principiile Ecoturismului</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ro-RO" b="1" dirty="0" smtClean="0"/>
              <a:t>Focalizare pe zone naturale</a:t>
            </a:r>
          </a:p>
          <a:p>
            <a:r>
              <a:rPr lang="ro-RO" b="1" dirty="0" smtClean="0"/>
              <a:t>Interpretarea produsului ecoturistic</a:t>
            </a:r>
            <a:endParaRPr lang="en-US" dirty="0" smtClean="0"/>
          </a:p>
          <a:p>
            <a:r>
              <a:rPr lang="ro-RO" b="1" dirty="0" smtClean="0"/>
              <a:t>Principiul durabilității din perspectiva protejării mediului natural</a:t>
            </a:r>
            <a:endParaRPr lang="en-US" dirty="0" smtClean="0"/>
          </a:p>
          <a:p>
            <a:r>
              <a:rPr lang="ro-RO" b="1" dirty="0" smtClean="0"/>
              <a:t>Ecoturismul contributie la conservarea naturii</a:t>
            </a:r>
          </a:p>
          <a:p>
            <a:r>
              <a:rPr lang="ro-RO" b="1" dirty="0" smtClean="0"/>
              <a:t>Ecoturismul – contribuție constructivă la dezvoltarea comunităților locale</a:t>
            </a:r>
            <a:endParaRPr lang="en-US" dirty="0" smtClean="0"/>
          </a:p>
          <a:p>
            <a:r>
              <a:rPr lang="ro-RO" b="1" dirty="0" smtClean="0"/>
              <a:t>Ecoturismul crește gradul de satisfacție a turiștilor</a:t>
            </a:r>
            <a:endParaRPr lang="en-US" dirty="0" smtClean="0"/>
          </a:p>
          <a:p>
            <a:r>
              <a:rPr lang="ro-RO" b="1" dirty="0" smtClean="0"/>
              <a:t>Marketing corect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02420" y="187037"/>
            <a:ext cx="10018713" cy="1752599"/>
          </a:xfrm>
        </p:spPr>
        <p:txBody>
          <a:bodyPr/>
          <a:lstStyle/>
          <a:p>
            <a:r>
              <a:rPr lang="en-US" b="1" dirty="0" smtClean="0"/>
              <a:t>  </a:t>
            </a:r>
            <a:r>
              <a:rPr lang="ro-RO" b="1" dirty="0" smtClean="0"/>
              <a:t>Strategii </a:t>
            </a:r>
            <a:r>
              <a:rPr lang="ro-RO" b="1" dirty="0"/>
              <a:t>de promovare a turismului</a:t>
            </a:r>
            <a:endParaRPr lang="en-US" b="1" dirty="0"/>
          </a:p>
        </p:txBody>
      </p:sp>
      <p:sp>
        <p:nvSpPr>
          <p:cNvPr id="3" name="Content Placeholder 2"/>
          <p:cNvSpPr>
            <a:spLocks noGrp="1"/>
          </p:cNvSpPr>
          <p:nvPr>
            <p:ph idx="1"/>
          </p:nvPr>
        </p:nvSpPr>
        <p:spPr>
          <a:xfrm>
            <a:off x="1086998" y="1939636"/>
            <a:ext cx="10195518" cy="4136700"/>
          </a:xfrm>
        </p:spPr>
        <p:txBody>
          <a:bodyPr>
            <a:normAutofit/>
          </a:bodyPr>
          <a:lstStyle/>
          <a:p>
            <a:endParaRPr lang="en-US" b="1" dirty="0" smtClean="0"/>
          </a:p>
          <a:p>
            <a:r>
              <a:rPr lang="ro-RO" sz="2400" b="1" dirty="0" smtClean="0"/>
              <a:t>Publicitatea</a:t>
            </a:r>
            <a:r>
              <a:rPr lang="en-US" sz="2400" b="1" dirty="0" smtClean="0"/>
              <a:t> </a:t>
            </a:r>
            <a:r>
              <a:rPr lang="en-US" sz="2400" b="1" dirty="0" err="1" smtClean="0"/>
              <a:t>prin</a:t>
            </a:r>
            <a:r>
              <a:rPr lang="en-US" sz="2400" b="1" dirty="0" smtClean="0"/>
              <a:t> </a:t>
            </a:r>
            <a:r>
              <a:rPr lang="en-US" sz="2400" b="1" dirty="0" err="1" smtClean="0"/>
              <a:t>intermediul</a:t>
            </a:r>
            <a:r>
              <a:rPr lang="en-US" sz="2400" b="1" dirty="0" smtClean="0"/>
              <a:t> </a:t>
            </a:r>
            <a:r>
              <a:rPr lang="en-US" sz="2400" b="1" dirty="0" err="1" smtClean="0"/>
              <a:t>presei</a:t>
            </a:r>
            <a:r>
              <a:rPr lang="en-US" sz="2400" b="1" dirty="0" smtClean="0"/>
              <a:t> </a:t>
            </a:r>
            <a:r>
              <a:rPr lang="en-US" sz="2400" b="1" dirty="0" err="1" smtClean="0"/>
              <a:t>scrise,radioului</a:t>
            </a:r>
            <a:r>
              <a:rPr lang="en-US" sz="2400" b="1" dirty="0" smtClean="0"/>
              <a:t> ,</a:t>
            </a:r>
            <a:r>
              <a:rPr lang="en-US" sz="2400" b="1" dirty="0" err="1" smtClean="0"/>
              <a:t>televiziunii</a:t>
            </a:r>
            <a:r>
              <a:rPr lang="en-US" sz="2400" b="1" dirty="0"/>
              <a:t>;</a:t>
            </a:r>
            <a:endParaRPr lang="en-US" sz="2400" b="1" dirty="0" smtClean="0"/>
          </a:p>
          <a:p>
            <a:r>
              <a:rPr lang="ro-RO" sz="2400" b="1" dirty="0"/>
              <a:t>Publicitatea la locul de vânzare</a:t>
            </a:r>
            <a:r>
              <a:rPr lang="ro-RO" sz="2400" dirty="0"/>
              <a:t> </a:t>
            </a:r>
            <a:r>
              <a:rPr lang="en-US" sz="2400" dirty="0" smtClean="0"/>
              <a:t>;</a:t>
            </a:r>
          </a:p>
          <a:p>
            <a:r>
              <a:rPr lang="ro-RO" sz="2400" b="1" dirty="0" smtClean="0"/>
              <a:t>Publicaţiile</a:t>
            </a:r>
            <a:r>
              <a:rPr lang="en-US" sz="2400" b="1" dirty="0" smtClean="0"/>
              <a:t>;</a:t>
            </a:r>
          </a:p>
          <a:p>
            <a:r>
              <a:rPr lang="ro-RO" sz="2400" b="1" dirty="0"/>
              <a:t>Relaţiile publice </a:t>
            </a:r>
            <a:r>
              <a:rPr lang="en-US" sz="2400" b="1" dirty="0" smtClean="0"/>
              <a:t>;</a:t>
            </a:r>
          </a:p>
          <a:p>
            <a:r>
              <a:rPr lang="ro-RO" sz="2400" b="1" dirty="0"/>
              <a:t>Târgurile de turism</a:t>
            </a:r>
            <a:r>
              <a:rPr lang="ro-RO" sz="2400" dirty="0"/>
              <a:t> </a:t>
            </a:r>
            <a:r>
              <a:rPr lang="en-US" sz="2400" dirty="0" smtClean="0"/>
              <a:t>;</a:t>
            </a:r>
          </a:p>
          <a:p>
            <a:r>
              <a:rPr lang="ro-RO" sz="2400" b="1" dirty="0" smtClean="0"/>
              <a:t> </a:t>
            </a:r>
            <a:r>
              <a:rPr lang="ro-RO" sz="2400" b="1" dirty="0"/>
              <a:t>Publicitatea </a:t>
            </a:r>
            <a:r>
              <a:rPr lang="ro-RO" sz="2400" b="1" dirty="0" smtClean="0"/>
              <a:t>online</a:t>
            </a:r>
            <a:endParaRPr lang="en-US" sz="2400" b="1" i="1" dirty="0" smtClean="0"/>
          </a:p>
          <a:p>
            <a:endParaRPr lang="en-US" dirty="0"/>
          </a:p>
        </p:txBody>
      </p:sp>
    </p:spTree>
    <p:extLst>
      <p:ext uri="{BB962C8B-B14F-4D97-AF65-F5344CB8AC3E}">
        <p14:creationId xmlns:p14="http://schemas.microsoft.com/office/powerpoint/2010/main" xmlns="" val="1440670905"/>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7417"/>
            <a:ext cx="10515600" cy="957238"/>
          </a:xfrm>
        </p:spPr>
        <p:txBody>
          <a:bodyPr>
            <a:normAutofit/>
          </a:bodyPr>
          <a:lstStyle/>
          <a:p>
            <a:r>
              <a:rPr lang="en-US" sz="4000" b="1" dirty="0" smtClean="0"/>
              <a:t>      </a:t>
            </a:r>
            <a:r>
              <a:rPr lang="ro-RO" sz="4000" b="1" dirty="0" smtClean="0"/>
              <a:t>JUDEȚUL GORJ</a:t>
            </a:r>
            <a:r>
              <a:rPr lang="en-US" sz="4000" b="1" dirty="0" smtClean="0"/>
              <a:t>,PREZENTARE GENERALĂ</a:t>
            </a:r>
            <a:endParaRPr lang="en-US" sz="4000" b="1" dirty="0"/>
          </a:p>
        </p:txBody>
      </p:sp>
      <p:sp>
        <p:nvSpPr>
          <p:cNvPr id="3" name="Content Placeholder 2"/>
          <p:cNvSpPr>
            <a:spLocks noGrp="1"/>
          </p:cNvSpPr>
          <p:nvPr>
            <p:ph idx="1"/>
          </p:nvPr>
        </p:nvSpPr>
        <p:spPr>
          <a:xfrm>
            <a:off x="838200" y="1491175"/>
            <a:ext cx="10515600" cy="4685788"/>
          </a:xfrm>
        </p:spPr>
        <p:txBody>
          <a:bodyPr>
            <a:normAutofit/>
          </a:bodyPr>
          <a:lstStyle/>
          <a:p>
            <a:r>
              <a:rPr lang="ro-RO" b="1" dirty="0"/>
              <a:t>Județul Gorj </a:t>
            </a:r>
            <a:r>
              <a:rPr lang="ro-RO" dirty="0"/>
              <a:t>este situat în sud-vestul României, în provincia istorică Oltenia unde ocupă o suprafaţă de 5602 kmp (locul 21 între judeţele României). Paralela de 45° străbate teritoriul județului prin partea de sud a municipiului Tg Jiu. Este limitat de județele: Dolj (sud-est), Mehedinți (sud-vest), Caraș-Severin (nord-vest), Hunedoara (nord) și Vâlcea (est</a:t>
            </a:r>
            <a:r>
              <a:rPr lang="ro-RO" dirty="0" smtClean="0"/>
              <a:t>).</a:t>
            </a:r>
            <a:endParaRPr lang="en-US" dirty="0" smtClean="0"/>
          </a:p>
          <a:p>
            <a:r>
              <a:rPr lang="ro-RO" b="1" dirty="0"/>
              <a:t>Relieful </a:t>
            </a:r>
            <a:r>
              <a:rPr lang="ro-RO" dirty="0"/>
              <a:t>județului Gorj este variat și poate fi împărțit în trei unități fizico-geografice: versanţii sudici ai munților Godeanu, Vâlcan și </a:t>
            </a:r>
            <a:r>
              <a:rPr lang="ro-RO" dirty="0" smtClean="0"/>
              <a:t>Parâng</a:t>
            </a:r>
            <a:r>
              <a:rPr lang="en-US" dirty="0" smtClean="0"/>
              <a:t>,</a:t>
            </a:r>
            <a:r>
              <a:rPr lang="ro-RO" dirty="0">
                <a:sym typeface="Symbol" panose="05050102010706020507" pitchFamily="18" charset="2"/>
              </a:rPr>
              <a:t> </a:t>
            </a:r>
            <a:r>
              <a:rPr lang="ro-RO" dirty="0" smtClean="0"/>
              <a:t>Subcarpații </a:t>
            </a:r>
            <a:r>
              <a:rPr lang="ro-RO" dirty="0"/>
              <a:t>Getici între râurile Motru și </a:t>
            </a:r>
            <a:r>
              <a:rPr lang="ro-RO" dirty="0" smtClean="0"/>
              <a:t>Olteţ</a:t>
            </a:r>
            <a:r>
              <a:rPr lang="en-US" dirty="0" smtClean="0"/>
              <a:t> ,respective </a:t>
            </a:r>
            <a:r>
              <a:rPr lang="ro-RO" dirty="0" smtClean="0"/>
              <a:t>Podişul </a:t>
            </a:r>
            <a:r>
              <a:rPr lang="ro-RO" dirty="0"/>
              <a:t>Getic </a:t>
            </a:r>
            <a:endParaRPr lang="en-US" dirty="0" smtClean="0"/>
          </a:p>
          <a:p>
            <a:r>
              <a:rPr lang="ro-RO" b="1" dirty="0"/>
              <a:t>Clima </a:t>
            </a:r>
            <a:r>
              <a:rPr lang="ro-RO" dirty="0"/>
              <a:t>este temperată de tranziţie cu influențe </a:t>
            </a:r>
            <a:r>
              <a:rPr lang="ro-RO" dirty="0" smtClean="0"/>
              <a:t>mediteraneene</a:t>
            </a:r>
            <a:endParaRPr lang="en-US" dirty="0" smtClean="0"/>
          </a:p>
          <a:p>
            <a:r>
              <a:rPr lang="ro-RO" b="1" dirty="0"/>
              <a:t>Hidrografia. </a:t>
            </a:r>
            <a:r>
              <a:rPr lang="ro-RO" dirty="0"/>
              <a:t>Reţeaua hidrografica aparţine în mare parte unui singur bazin colector, Jiul, care adună apele mai multor afluenţi: Sadu, Tismana, Motru, Gilort, Amaradia </a:t>
            </a:r>
            <a:endParaRPr lang="en-US" dirty="0" smtClean="0"/>
          </a:p>
          <a:p>
            <a:r>
              <a:rPr lang="ro-RO" b="1" dirty="0"/>
              <a:t>Vegetaţia şi fauna. </a:t>
            </a:r>
            <a:r>
              <a:rPr lang="ro-RO" dirty="0"/>
              <a:t>Flora și fauna județului sunt variate (circa 2000 specii floristice) </a:t>
            </a:r>
            <a:endParaRPr lang="en-US" dirty="0"/>
          </a:p>
          <a:p>
            <a:endParaRPr lang="en-US" dirty="0"/>
          </a:p>
        </p:txBody>
      </p:sp>
    </p:spTree>
    <p:extLst>
      <p:ext uri="{BB962C8B-B14F-4D97-AF65-F5344CB8AC3E}">
        <p14:creationId xmlns:p14="http://schemas.microsoft.com/office/powerpoint/2010/main" xmlns="" val="40149072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46154" y="0"/>
            <a:ext cx="10515600" cy="1206300"/>
          </a:xfrm>
        </p:spPr>
        <p:txBody>
          <a:bodyPr/>
          <a:lstStyle/>
          <a:p>
            <a:r>
              <a:rPr lang="en-US" dirty="0" smtClean="0"/>
              <a:t>             </a:t>
            </a:r>
            <a:r>
              <a:rPr lang="en-US" b="1" dirty="0" smtClean="0">
                <a:latin typeface="Times New Roman" panose="02020603050405020304" pitchFamily="18" charset="0"/>
                <a:cs typeface="Times New Roman" panose="02020603050405020304" pitchFamily="18" charset="0"/>
              </a:rPr>
              <a:t>Zona  </a:t>
            </a:r>
            <a:r>
              <a:rPr lang="en-US" b="1" dirty="0" err="1" smtClean="0">
                <a:latin typeface="Times New Roman" panose="02020603050405020304" pitchFamily="18" charset="0"/>
                <a:cs typeface="Times New Roman" panose="02020603050405020304" pitchFamily="18" charset="0"/>
              </a:rPr>
              <a:t>Runcu-Tismana</a:t>
            </a:r>
            <a:endParaRPr lang="en-US" b="1" dirty="0">
              <a:latin typeface="Times New Roman" panose="02020603050405020304" pitchFamily="18" charset="0"/>
              <a:cs typeface="Times New Roman" panose="02020603050405020304" pitchFamily="18" charset="0"/>
            </a:endParaRPr>
          </a:p>
        </p:txBody>
      </p:sp>
      <p:pic>
        <p:nvPicPr>
          <p:cNvPr id="4" name="Content Placeholder 3" descr="C:\Users\user\Desktop\New folder\ROU_GJ_Runcu_CoA.png"/>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9600590" y="838501"/>
            <a:ext cx="2090486" cy="2644727"/>
          </a:xfrm>
          <a:prstGeom prst="rect">
            <a:avLst/>
          </a:prstGeom>
          <a:noFill/>
          <a:ln>
            <a:noFill/>
          </a:ln>
        </p:spPr>
      </p:pic>
      <p:sp>
        <p:nvSpPr>
          <p:cNvPr id="5" name="Rectangle 4"/>
          <p:cNvSpPr/>
          <p:nvPr/>
        </p:nvSpPr>
        <p:spPr>
          <a:xfrm>
            <a:off x="886691" y="1822753"/>
            <a:ext cx="7426035" cy="3785652"/>
          </a:xfrm>
          <a:prstGeom prst="rect">
            <a:avLst/>
          </a:prstGeom>
          <a:noFill/>
        </p:spPr>
        <p:txBody>
          <a:bodyPr wrap="square">
            <a:spAutoFit/>
          </a:bodyPr>
          <a:lstStyle/>
          <a:p>
            <a:pPr indent="457200" algn="just"/>
            <a:r>
              <a:rPr lang="ro-RO" sz="2400" b="1" dirty="0">
                <a:latin typeface="Times New Roman" panose="02020603050405020304" pitchFamily="18" charset="0"/>
                <a:ea typeface="PMingLiU"/>
              </a:rPr>
              <a:t>Runcu</a:t>
            </a:r>
            <a:r>
              <a:rPr lang="ro-RO" sz="2400" dirty="0">
                <a:latin typeface="Times New Roman" panose="02020603050405020304" pitchFamily="18" charset="0"/>
                <a:ea typeface="PMingLiU"/>
              </a:rPr>
              <a:t> este o comună din judetul Gorj </a:t>
            </a:r>
            <a:r>
              <a:rPr lang="en-US" sz="2400" dirty="0">
                <a:latin typeface="Times New Roman" panose="02020603050405020304" pitchFamily="18" charset="0"/>
                <a:ea typeface="PMingLiU"/>
              </a:rPr>
              <a:t>î</a:t>
            </a:r>
            <a:r>
              <a:rPr lang="ro-RO" sz="2400" dirty="0" smtClean="0">
                <a:latin typeface="Times New Roman" panose="02020603050405020304" pitchFamily="18" charset="0"/>
                <a:ea typeface="PMingLiU"/>
              </a:rPr>
              <a:t>n compone</a:t>
            </a:r>
            <a:r>
              <a:rPr lang="en-US" sz="2400" dirty="0" smtClean="0">
                <a:latin typeface="Times New Roman" panose="02020603050405020304" pitchFamily="18" charset="0"/>
                <a:ea typeface="PMingLiU"/>
              </a:rPr>
              <a:t>n</a:t>
            </a:r>
            <a:r>
              <a:rPr lang="ro-RO" sz="2400" dirty="0" smtClean="0">
                <a:latin typeface="Times New Roman" panose="02020603050405020304" pitchFamily="18" charset="0"/>
                <a:ea typeface="PMingLiU"/>
              </a:rPr>
              <a:t>ța c</a:t>
            </a:r>
            <a:r>
              <a:rPr lang="en-US" sz="2400" dirty="0" smtClean="0">
                <a:latin typeface="Times New Roman" panose="02020603050405020304" pitchFamily="18" charset="0"/>
                <a:ea typeface="PMingLiU"/>
              </a:rPr>
              <a:t>ă</a:t>
            </a:r>
            <a:r>
              <a:rPr lang="ro-RO" sz="2400" dirty="0" smtClean="0">
                <a:latin typeface="Times New Roman" panose="02020603050405020304" pitchFamily="18" charset="0"/>
                <a:ea typeface="PMingLiU"/>
              </a:rPr>
              <a:t>reia intr</a:t>
            </a:r>
            <a:r>
              <a:rPr lang="en-US" sz="2400" dirty="0" smtClean="0">
                <a:latin typeface="Times New Roman" panose="02020603050405020304" pitchFamily="18" charset="0"/>
                <a:ea typeface="PMingLiU"/>
              </a:rPr>
              <a:t>ă</a:t>
            </a:r>
            <a:r>
              <a:rPr lang="ro-RO" sz="2400" dirty="0" smtClean="0">
                <a:latin typeface="Times New Roman" panose="02020603050405020304" pitchFamily="18" charset="0"/>
                <a:ea typeface="PMingLiU"/>
              </a:rPr>
              <a:t> </a:t>
            </a:r>
            <a:r>
              <a:rPr lang="ro-RO" sz="2400" dirty="0">
                <a:latin typeface="Times New Roman" panose="02020603050405020304" pitchFamily="18" charset="0"/>
                <a:ea typeface="PMingLiU"/>
              </a:rPr>
              <a:t>urmatoarele sate: Runcu (reședința), Bâlta, Bâltisoara, Dobrița, Bota, Suseni, Răchiți si Valea Mare. </a:t>
            </a:r>
            <a:endParaRPr lang="en-US" sz="2400" dirty="0" smtClean="0">
              <a:latin typeface="Times New Roman" panose="02020603050405020304" pitchFamily="18" charset="0"/>
              <a:ea typeface="PMingLiU"/>
            </a:endParaRPr>
          </a:p>
          <a:p>
            <a:pPr indent="457200" algn="just"/>
            <a:r>
              <a:rPr lang="en-US" sz="2400" dirty="0" err="1" smtClean="0">
                <a:latin typeface="Times New Roman" panose="02020603050405020304" pitchFamily="18" charset="0"/>
                <a:ea typeface="PMingLiU"/>
              </a:rPr>
              <a:t>Populatie</a:t>
            </a:r>
            <a:r>
              <a:rPr lang="en-US" sz="2400" dirty="0" smtClean="0">
                <a:latin typeface="Times New Roman" panose="02020603050405020304" pitchFamily="18" charset="0"/>
                <a:ea typeface="PMingLiU"/>
              </a:rPr>
              <a:t>: </a:t>
            </a:r>
            <a:r>
              <a:rPr lang="ro-RO" sz="2400" dirty="0">
                <a:latin typeface="Times New Roman" panose="02020603050405020304" pitchFamily="18" charset="0"/>
                <a:cs typeface="Times New Roman" panose="02020603050405020304" pitchFamily="18" charset="0"/>
              </a:rPr>
              <a:t>5.311 </a:t>
            </a:r>
            <a:r>
              <a:rPr lang="ro-RO" sz="2400" dirty="0" smtClean="0">
                <a:latin typeface="Times New Roman" panose="02020603050405020304" pitchFamily="18" charset="0"/>
                <a:cs typeface="Times New Roman" panose="02020603050405020304" pitchFamily="18" charset="0"/>
              </a:rPr>
              <a:t>locuitori</a:t>
            </a:r>
            <a:endParaRPr lang="en-US" sz="2400" dirty="0" smtClean="0">
              <a:latin typeface="Times New Roman" panose="02020603050405020304" pitchFamily="18" charset="0"/>
              <a:cs typeface="Times New Roman" panose="02020603050405020304" pitchFamily="18" charset="0"/>
            </a:endParaRPr>
          </a:p>
          <a:p>
            <a:pPr indent="457200" algn="just"/>
            <a:endParaRPr lang="en-US" sz="2400" dirty="0" smtClean="0">
              <a:latin typeface="Times New Roman" panose="02020603050405020304" pitchFamily="18" charset="0"/>
              <a:cs typeface="Times New Roman" panose="02020603050405020304" pitchFamily="18" charset="0"/>
            </a:endParaRPr>
          </a:p>
          <a:p>
            <a:pPr indent="457200" algn="just"/>
            <a:r>
              <a:rPr lang="ro-RO" sz="2400" b="1" dirty="0" smtClean="0">
                <a:latin typeface="Times New Roman" panose="02020603050405020304" pitchFamily="18" charset="0"/>
                <a:cs typeface="Times New Roman" panose="02020603050405020304" pitchFamily="18" charset="0"/>
              </a:rPr>
              <a:t>Tismana </a:t>
            </a:r>
            <a:r>
              <a:rPr lang="ro-RO" sz="2400" b="1" dirty="0">
                <a:latin typeface="Times New Roman" panose="02020603050405020304" pitchFamily="18" charset="0"/>
                <a:cs typeface="Times New Roman" panose="02020603050405020304" pitchFamily="18" charset="0"/>
              </a:rPr>
              <a:t> </a:t>
            </a:r>
            <a:r>
              <a:rPr lang="ro-RO" sz="2400" dirty="0">
                <a:latin typeface="Times New Roman" panose="02020603050405020304" pitchFamily="18" charset="0"/>
                <a:cs typeface="Times New Roman" panose="02020603050405020304" pitchFamily="18" charset="0"/>
              </a:rPr>
              <a:t>este situată în sud-vestul României, în partea de nord-vest a județului Gorj, localitatea de reședință a orașului fiind </a:t>
            </a:r>
            <a:r>
              <a:rPr lang="ro-RO" sz="2400" dirty="0" smtClean="0">
                <a:latin typeface="Times New Roman" panose="02020603050405020304" pitchFamily="18" charset="0"/>
                <a:cs typeface="Times New Roman" panose="02020603050405020304" pitchFamily="18" charset="0"/>
              </a:rPr>
              <a:t>Tismana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având</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în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componență</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satele</a:t>
            </a:r>
            <a:r>
              <a:rPr lang="en-US" sz="2400" dirty="0" smtClean="0">
                <a:latin typeface="Times New Roman" panose="02020603050405020304" pitchFamily="18" charset="0"/>
                <a:cs typeface="Times New Roman" panose="02020603050405020304" pitchFamily="18" charset="0"/>
              </a:rPr>
              <a:t>:</a:t>
            </a:r>
          </a:p>
          <a:p>
            <a:pPr indent="457200" algn="just"/>
            <a:r>
              <a:rPr lang="ro-RO" sz="2400" dirty="0" smtClean="0">
                <a:latin typeface="Times New Roman" panose="02020603050405020304" pitchFamily="18" charset="0"/>
                <a:cs typeface="Times New Roman" panose="02020603050405020304" pitchFamily="18" charset="0"/>
              </a:rPr>
              <a:t>Tismana,</a:t>
            </a:r>
            <a:r>
              <a:rPr lang="en-US" sz="2400" dirty="0" smtClean="0">
                <a:latin typeface="Times New Roman" panose="02020603050405020304" pitchFamily="18" charset="0"/>
                <a:cs typeface="Times New Roman" panose="02020603050405020304" pitchFamily="18" charset="0"/>
              </a:rPr>
              <a:t> </a:t>
            </a:r>
            <a:r>
              <a:rPr lang="ro-RO" sz="2400" dirty="0" smtClean="0">
                <a:latin typeface="Times New Roman" panose="02020603050405020304" pitchFamily="18" charset="0"/>
                <a:cs typeface="Times New Roman" panose="02020603050405020304" pitchFamily="18" charset="0"/>
              </a:rPr>
              <a:t>Pocruia</a:t>
            </a:r>
            <a:r>
              <a:rPr lang="en-US" sz="2400" dirty="0" smtClean="0">
                <a:latin typeface="Times New Roman" panose="02020603050405020304" pitchFamily="18" charset="0"/>
                <a:cs typeface="Times New Roman" panose="02020603050405020304" pitchFamily="18" charset="0"/>
              </a:rPr>
              <a:t>, </a:t>
            </a:r>
            <a:r>
              <a:rPr lang="ro-RO" sz="2400" dirty="0" smtClean="0">
                <a:latin typeface="Times New Roman" panose="02020603050405020304" pitchFamily="18" charset="0"/>
                <a:cs typeface="Times New Roman" panose="02020603050405020304" pitchFamily="18" charset="0"/>
              </a:rPr>
              <a:t>Sohodol</a:t>
            </a:r>
            <a:r>
              <a:rPr lang="en-US" sz="2400" dirty="0" smtClean="0">
                <a:latin typeface="Times New Roman" panose="02020603050405020304" pitchFamily="18" charset="0"/>
                <a:cs typeface="Times New Roman" panose="02020603050405020304" pitchFamily="18" charset="0"/>
              </a:rPr>
              <a:t>, </a:t>
            </a:r>
            <a:r>
              <a:rPr lang="ro-RO" sz="2400" dirty="0" smtClean="0">
                <a:latin typeface="Times New Roman" panose="02020603050405020304" pitchFamily="18" charset="0"/>
                <a:cs typeface="Times New Roman" panose="02020603050405020304" pitchFamily="18" charset="0"/>
              </a:rPr>
              <a:t>Gornovița,</a:t>
            </a:r>
            <a:r>
              <a:rPr lang="en-US" sz="2400" dirty="0" smtClean="0">
                <a:latin typeface="Times New Roman" panose="02020603050405020304" pitchFamily="18" charset="0"/>
                <a:cs typeface="Times New Roman" panose="02020603050405020304" pitchFamily="18" charset="0"/>
              </a:rPr>
              <a:t> </a:t>
            </a:r>
            <a:r>
              <a:rPr lang="ro-RO" sz="2400" dirty="0" smtClean="0">
                <a:latin typeface="Times New Roman" panose="02020603050405020304" pitchFamily="18" charset="0"/>
                <a:cs typeface="Times New Roman" panose="02020603050405020304" pitchFamily="18" charset="0"/>
              </a:rPr>
              <a:t>Costeni, Celei</a:t>
            </a:r>
            <a:r>
              <a:rPr lang="en-US" sz="2400" dirty="0" smtClean="0">
                <a:latin typeface="Times New Roman" panose="02020603050405020304" pitchFamily="18" charset="0"/>
                <a:cs typeface="Times New Roman" panose="02020603050405020304" pitchFamily="18" charset="0"/>
              </a:rPr>
              <a:t>,</a:t>
            </a:r>
          </a:p>
          <a:p>
            <a:pPr indent="457200" algn="just"/>
            <a:r>
              <a:rPr lang="ro-RO" sz="2400" dirty="0" smtClean="0">
                <a:latin typeface="Times New Roman" panose="02020603050405020304" pitchFamily="18" charset="0"/>
                <a:cs typeface="Times New Roman" panose="02020603050405020304" pitchFamily="18" charset="0"/>
              </a:rPr>
              <a:t>Vânăta, Topești, Vâlcele, Isvarna și Racoți</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PMingLiU"/>
              <a:cs typeface="Times New Roman" panose="02020603050405020304" pitchFamily="18" charset="0"/>
            </a:endParaRPr>
          </a:p>
        </p:txBody>
      </p:sp>
      <p:pic>
        <p:nvPicPr>
          <p:cNvPr id="6" name="Picture 5" descr="C:\Users\user\Desktop\images (1).jpg"/>
          <p:cNvPicPr/>
          <p:nvPr/>
        </p:nvPicPr>
        <p:blipFill>
          <a:blip r:embed="rId3">
            <a:extLst>
              <a:ext uri="{28A0092B-C50C-407E-A947-70E740481C1C}">
                <a14:useLocalDpi xmlns:a14="http://schemas.microsoft.com/office/drawing/2010/main" xmlns="" val="0"/>
              </a:ext>
            </a:extLst>
          </a:blip>
          <a:srcRect/>
          <a:stretch>
            <a:fillRect/>
          </a:stretch>
        </p:blipFill>
        <p:spPr bwMode="auto">
          <a:xfrm>
            <a:off x="9393352" y="4052645"/>
            <a:ext cx="2297724" cy="2271932"/>
          </a:xfrm>
          <a:prstGeom prst="rect">
            <a:avLst/>
          </a:prstGeom>
          <a:noFill/>
          <a:ln>
            <a:noFill/>
          </a:ln>
        </p:spPr>
      </p:pic>
    </p:spTree>
    <p:extLst>
      <p:ext uri="{BB962C8B-B14F-4D97-AF65-F5344CB8AC3E}">
        <p14:creationId xmlns:p14="http://schemas.microsoft.com/office/powerpoint/2010/main" xmlns="" val="11535261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85705" y="19400"/>
            <a:ext cx="10018713" cy="1752599"/>
          </a:xfrm>
        </p:spPr>
        <p:txBody>
          <a:bodyPr>
            <a:normAutofit fontScale="90000"/>
          </a:bodyPr>
          <a:lstStyle/>
          <a:p>
            <a:r>
              <a:rPr lang="en-US" b="1" dirty="0" smtClean="0"/>
              <a:t/>
            </a:r>
            <a:br>
              <a:rPr lang="en-US" b="1" dirty="0" smtClean="0"/>
            </a:br>
            <a:r>
              <a:rPr lang="en-US" b="1" dirty="0" smtClean="0"/>
              <a:t>         </a:t>
            </a:r>
            <a:r>
              <a:rPr lang="ro-RO" b="1" dirty="0" smtClean="0">
                <a:latin typeface="Times New Roman" panose="02020603050405020304" pitchFamily="18" charset="0"/>
                <a:cs typeface="Times New Roman" panose="02020603050405020304" pitchFamily="18" charset="0"/>
              </a:rPr>
              <a:t>Potenţialul </a:t>
            </a:r>
            <a:r>
              <a:rPr lang="ro-RO" b="1" dirty="0">
                <a:latin typeface="Times New Roman" panose="02020603050405020304" pitchFamily="18" charset="0"/>
                <a:cs typeface="Times New Roman" panose="02020603050405020304" pitchFamily="18" charset="0"/>
              </a:rPr>
              <a:t>turistic antropic</a:t>
            </a:r>
            <a:r>
              <a:rPr lang="ro-RO" b="1" dirty="0">
                <a:effectLst>
                  <a:outerShdw blurRad="38100" dist="19050" dir="2700000" algn="tl">
                    <a:schemeClr val="dk1">
                      <a:alpha val="40000"/>
                    </a:schemeClr>
                  </a:outerShdw>
                </a:effectLst>
                <a:latin typeface="Times New Roman" panose="02020603050405020304" pitchFamily="18" charset="0"/>
                <a:cs typeface="Times New Roman" panose="02020603050405020304" pitchFamily="18" charset="0"/>
              </a:rPr>
              <a:t>      </a:t>
            </a:r>
            <a:r>
              <a:rPr lang="ro-RO" b="1" dirty="0">
                <a:latin typeface="Times New Roman" panose="02020603050405020304" pitchFamily="18" charset="0"/>
                <a:cs typeface="Times New Roman" panose="02020603050405020304" pitchFamily="18" charset="0"/>
              </a:rPr>
              <a:t> </a:t>
            </a:r>
            <a:r>
              <a:rPr lang="en-US" b="1" dirty="0"/>
              <a:t/>
            </a:r>
            <a:br>
              <a:rPr lang="en-US" b="1" dirty="0"/>
            </a:br>
            <a:r>
              <a:rPr lang="ro-RO" dirty="0"/>
              <a:t>       </a:t>
            </a:r>
            <a:r>
              <a:rPr lang="en-US" dirty="0"/>
              <a:t/>
            </a:r>
            <a:br>
              <a:rPr lang="en-US" dirty="0"/>
            </a:br>
            <a:endParaRPr lang="en-US" dirty="0"/>
          </a:p>
        </p:txBody>
      </p:sp>
      <p:sp>
        <p:nvSpPr>
          <p:cNvPr id="3" name="Content Placeholder 2"/>
          <p:cNvSpPr>
            <a:spLocks noGrp="1"/>
          </p:cNvSpPr>
          <p:nvPr>
            <p:ph idx="1"/>
          </p:nvPr>
        </p:nvSpPr>
        <p:spPr>
          <a:xfrm>
            <a:off x="443345" y="1771999"/>
            <a:ext cx="10661073" cy="4309372"/>
          </a:xfrm>
        </p:spPr>
        <p:txBody>
          <a:bodyPr>
            <a:normAutofit/>
          </a:bodyPr>
          <a:lstStyle/>
          <a:p>
            <a:r>
              <a:rPr lang="ro-RO" b="1" dirty="0">
                <a:latin typeface="Times New Roman" panose="02020603050405020304" pitchFamily="18" charset="0"/>
                <a:cs typeface="Times New Roman" panose="02020603050405020304" pitchFamily="18" charset="0"/>
              </a:rPr>
              <a:t>Mănăstirea Tismana</a:t>
            </a:r>
            <a:endParaRPr lang="en-US"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pPr marL="0" indent="0">
              <a:buNone/>
            </a:pPr>
            <a:endParaRPr lang="en-US" b="1"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  </a:t>
            </a:r>
            <a:r>
              <a:rPr lang="ro-RO" b="1" dirty="0" smtClean="0">
                <a:latin typeface="Times New Roman" panose="02020603050405020304" pitchFamily="18" charset="0"/>
                <a:cs typeface="Times New Roman" panose="02020603050405020304" pitchFamily="18" charset="0"/>
              </a:rPr>
              <a:t>Schitul </a:t>
            </a:r>
            <a:r>
              <a:rPr lang="ro-RO" b="1" dirty="0">
                <a:latin typeface="Times New Roman" panose="02020603050405020304" pitchFamily="18" charset="0"/>
                <a:cs typeface="Times New Roman" panose="02020603050405020304" pitchFamily="18" charset="0"/>
              </a:rPr>
              <a:t>Cioclovina de Jos</a:t>
            </a:r>
            <a:endParaRPr lang="en-US"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Schitul </a:t>
            </a:r>
            <a:r>
              <a:rPr lang="ro-RO" b="1" dirty="0">
                <a:latin typeface="Times New Roman" panose="02020603050405020304" pitchFamily="18" charset="0"/>
                <a:cs typeface="Times New Roman" panose="02020603050405020304" pitchFamily="18" charset="0"/>
              </a:rPr>
              <a:t>Cioclovina de </a:t>
            </a:r>
            <a:r>
              <a:rPr lang="ro-RO" b="1" dirty="0" smtClean="0">
                <a:latin typeface="Times New Roman" panose="02020603050405020304" pitchFamily="18" charset="0"/>
                <a:cs typeface="Times New Roman" panose="02020603050405020304" pitchFamily="18" charset="0"/>
              </a:rPr>
              <a:t>Sus</a:t>
            </a:r>
            <a:endParaRPr lang="en-US" b="1" dirty="0" smtClean="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p:cNvPicPr>
            <a:picLocks noChangeAspect="1"/>
          </p:cNvPicPr>
          <p:nvPr/>
        </p:nvPicPr>
        <p:blipFill>
          <a:blip r:embed="rId2"/>
          <a:stretch>
            <a:fillRect/>
          </a:stretch>
        </p:blipFill>
        <p:spPr>
          <a:xfrm>
            <a:off x="4262285" y="1647830"/>
            <a:ext cx="2743200" cy="1584411"/>
          </a:xfrm>
          <a:prstGeom prst="rect">
            <a:avLst/>
          </a:prstGeom>
        </p:spPr>
      </p:pic>
      <p:pic>
        <p:nvPicPr>
          <p:cNvPr id="5" name="Picture 4"/>
          <p:cNvPicPr>
            <a:picLocks noChangeAspect="1"/>
          </p:cNvPicPr>
          <p:nvPr/>
        </p:nvPicPr>
        <p:blipFill>
          <a:blip r:embed="rId3"/>
          <a:stretch>
            <a:fillRect/>
          </a:stretch>
        </p:blipFill>
        <p:spPr>
          <a:xfrm>
            <a:off x="7757652" y="1730032"/>
            <a:ext cx="2967081" cy="1474664"/>
          </a:xfrm>
          <a:prstGeom prst="rect">
            <a:avLst/>
          </a:prstGeom>
        </p:spPr>
      </p:pic>
      <p:pic>
        <p:nvPicPr>
          <p:cNvPr id="6" name="Picture 5"/>
          <p:cNvPicPr>
            <a:picLocks noChangeAspect="1"/>
          </p:cNvPicPr>
          <p:nvPr/>
        </p:nvPicPr>
        <p:blipFill>
          <a:blip r:embed="rId4"/>
          <a:stretch>
            <a:fillRect/>
          </a:stretch>
        </p:blipFill>
        <p:spPr>
          <a:xfrm>
            <a:off x="6518788" y="4941064"/>
            <a:ext cx="2256502" cy="1794056"/>
          </a:xfrm>
          <a:prstGeom prst="rect">
            <a:avLst/>
          </a:prstGeom>
        </p:spPr>
      </p:pic>
      <p:pic>
        <p:nvPicPr>
          <p:cNvPr id="12" name="Picture 11"/>
          <p:cNvPicPr>
            <a:picLocks noChangeAspect="1"/>
          </p:cNvPicPr>
          <p:nvPr/>
        </p:nvPicPr>
        <p:blipFill>
          <a:blip r:embed="rId5"/>
          <a:stretch>
            <a:fillRect/>
          </a:stretch>
        </p:blipFill>
        <p:spPr>
          <a:xfrm>
            <a:off x="6697082" y="3399430"/>
            <a:ext cx="2374587" cy="1374445"/>
          </a:xfrm>
          <a:prstGeom prst="rect">
            <a:avLst/>
          </a:prstGeom>
        </p:spPr>
      </p:pic>
    </p:spTree>
    <p:extLst>
      <p:ext uri="{BB962C8B-B14F-4D97-AF65-F5344CB8AC3E}">
        <p14:creationId xmlns:p14="http://schemas.microsoft.com/office/powerpoint/2010/main" xmlns="" val="3271403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71538"/>
            <a:ext cx="10515600" cy="5305425"/>
          </a:xfrm>
        </p:spPr>
        <p:txBody>
          <a:bodyPr>
            <a:normAutofit lnSpcReduction="10000"/>
          </a:bodyPr>
          <a:lstStyle/>
          <a:p>
            <a:r>
              <a:rPr lang="ro-RO" b="1" dirty="0">
                <a:latin typeface="Times New Roman" panose="02020603050405020304" pitchFamily="18" charset="0"/>
                <a:cs typeface="Times New Roman" panose="02020603050405020304" pitchFamily="18" charset="0"/>
              </a:rPr>
              <a:t>Biblioteca Publică</a:t>
            </a:r>
            <a:r>
              <a:rPr lang="ro-RO"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Muzeul </a:t>
            </a:r>
            <a:r>
              <a:rPr lang="ro-RO" b="1" dirty="0">
                <a:latin typeface="Times New Roman" panose="02020603050405020304" pitchFamily="18" charset="0"/>
                <a:cs typeface="Times New Roman" panose="02020603050405020304" pitchFamily="18" charset="0"/>
              </a:rPr>
              <a:t>Costumului Popular Gorjenesc Tismana </a:t>
            </a:r>
            <a:endParaRPr lang="en-US" b="1"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Casa </a:t>
            </a:r>
            <a:r>
              <a:rPr lang="ro-RO" b="1" dirty="0">
                <a:latin typeface="Times New Roman" panose="02020603050405020304" pitchFamily="18" charset="0"/>
                <a:cs typeface="Times New Roman" panose="02020603050405020304" pitchFamily="18" charset="0"/>
              </a:rPr>
              <a:t>muzeu Maria </a:t>
            </a:r>
            <a:r>
              <a:rPr lang="ro-RO" b="1" dirty="0" smtClean="0">
                <a:latin typeface="Times New Roman" panose="02020603050405020304" pitchFamily="18" charset="0"/>
                <a:cs typeface="Times New Roman" panose="02020603050405020304" pitchFamily="18" charset="0"/>
              </a:rPr>
              <a:t>Apostol-Runcu</a:t>
            </a:r>
            <a:endParaRPr lang="en-US" b="1"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CHE </a:t>
            </a:r>
            <a:r>
              <a:rPr lang="ro-RO" b="1" dirty="0">
                <a:latin typeface="Times New Roman" panose="02020603050405020304" pitchFamily="18" charset="0"/>
                <a:cs typeface="Times New Roman" panose="02020603050405020304" pitchFamily="18" charset="0"/>
              </a:rPr>
              <a:t>Tismana Ava</a:t>
            </a:r>
            <a:r>
              <a:rPr lang="en-US" b="1" dirty="0" smtClean="0">
                <a:latin typeface="Times New Roman" panose="02020603050405020304" pitchFamily="18" charset="0"/>
                <a:cs typeface="Times New Roman" panose="02020603050405020304" pitchFamily="18" charset="0"/>
              </a:rPr>
              <a:t>l</a:t>
            </a:r>
          </a:p>
          <a:p>
            <a:endParaRPr lang="en-US" b="1"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Siturile </a:t>
            </a:r>
            <a:r>
              <a:rPr lang="ro-RO" b="1" dirty="0">
                <a:latin typeface="Times New Roman" panose="02020603050405020304" pitchFamily="18" charset="0"/>
                <a:cs typeface="Times New Roman" panose="02020603050405020304" pitchFamily="18" charset="0"/>
              </a:rPr>
              <a:t>de la Runcu </a:t>
            </a:r>
            <a:endParaRPr lang="en-US" dirty="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2"/>
          <a:stretch>
            <a:fillRect/>
          </a:stretch>
        </p:blipFill>
        <p:spPr>
          <a:xfrm>
            <a:off x="3726873" y="48679"/>
            <a:ext cx="2563092" cy="1594022"/>
          </a:xfrm>
          <a:prstGeom prst="rect">
            <a:avLst/>
          </a:prstGeom>
        </p:spPr>
      </p:pic>
      <p:pic>
        <p:nvPicPr>
          <p:cNvPr id="5" name="Picture 4"/>
          <p:cNvPicPr>
            <a:picLocks noChangeAspect="1"/>
          </p:cNvPicPr>
          <p:nvPr/>
        </p:nvPicPr>
        <p:blipFill>
          <a:blip r:embed="rId3"/>
          <a:stretch>
            <a:fillRect/>
          </a:stretch>
        </p:blipFill>
        <p:spPr>
          <a:xfrm>
            <a:off x="6698176" y="1660175"/>
            <a:ext cx="2209802" cy="1414462"/>
          </a:xfrm>
          <a:prstGeom prst="rect">
            <a:avLst/>
          </a:prstGeom>
        </p:spPr>
      </p:pic>
      <p:pic>
        <p:nvPicPr>
          <p:cNvPr id="6" name="Picture 5"/>
          <p:cNvPicPr>
            <a:picLocks noChangeAspect="1"/>
          </p:cNvPicPr>
          <p:nvPr/>
        </p:nvPicPr>
        <p:blipFill>
          <a:blip r:embed="rId4"/>
          <a:stretch>
            <a:fillRect/>
          </a:stretch>
        </p:blipFill>
        <p:spPr>
          <a:xfrm>
            <a:off x="9451519" y="1619472"/>
            <a:ext cx="2083461" cy="1495868"/>
          </a:xfrm>
          <a:prstGeom prst="rect">
            <a:avLst/>
          </a:prstGeom>
        </p:spPr>
      </p:pic>
      <p:pic>
        <p:nvPicPr>
          <p:cNvPr id="7" name="Picture 6"/>
          <p:cNvPicPr>
            <a:picLocks noChangeAspect="1"/>
          </p:cNvPicPr>
          <p:nvPr/>
        </p:nvPicPr>
        <p:blipFill>
          <a:blip r:embed="rId5"/>
          <a:stretch>
            <a:fillRect/>
          </a:stretch>
        </p:blipFill>
        <p:spPr>
          <a:xfrm>
            <a:off x="5411808" y="3299584"/>
            <a:ext cx="2572735" cy="1220496"/>
          </a:xfrm>
          <a:prstGeom prst="rect">
            <a:avLst/>
          </a:prstGeom>
        </p:spPr>
      </p:pic>
      <p:pic>
        <p:nvPicPr>
          <p:cNvPr id="8" name="Picture 7"/>
          <p:cNvPicPr>
            <a:picLocks noChangeAspect="1"/>
          </p:cNvPicPr>
          <p:nvPr/>
        </p:nvPicPr>
        <p:blipFill>
          <a:blip r:embed="rId6"/>
          <a:stretch>
            <a:fillRect/>
          </a:stretch>
        </p:blipFill>
        <p:spPr>
          <a:xfrm>
            <a:off x="4083794" y="4909207"/>
            <a:ext cx="2296225" cy="1527174"/>
          </a:xfrm>
          <a:prstGeom prst="rect">
            <a:avLst/>
          </a:prstGeom>
        </p:spPr>
      </p:pic>
    </p:spTree>
    <p:extLst>
      <p:ext uri="{BB962C8B-B14F-4D97-AF65-F5344CB8AC3E}">
        <p14:creationId xmlns:p14="http://schemas.microsoft.com/office/powerpoint/2010/main" xmlns="" val="69222907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1463" y="67893"/>
            <a:ext cx="10515600" cy="757093"/>
          </a:xfrm>
        </p:spPr>
        <p:txBody>
          <a:bodyPr>
            <a:normAutofit/>
          </a:bodyPr>
          <a:lstStyle/>
          <a:p>
            <a:r>
              <a:rPr lang="en-US" dirty="0" smtClean="0"/>
              <a:t>              </a:t>
            </a:r>
            <a:r>
              <a:rPr lang="ro-RO" dirty="0" smtClean="0"/>
              <a:t> </a:t>
            </a:r>
            <a:r>
              <a:rPr lang="ro-RO" b="1" dirty="0">
                <a:latin typeface="Times New Roman" panose="02020603050405020304" pitchFamily="18" charset="0"/>
                <a:cs typeface="Times New Roman" panose="02020603050405020304" pitchFamily="18" charset="0"/>
              </a:rPr>
              <a:t>Potenţialul turistic natural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42579" y="1374594"/>
            <a:ext cx="10515600" cy="5054745"/>
          </a:xfrm>
        </p:spPr>
        <p:txBody>
          <a:bodyPr>
            <a:normAutofit/>
          </a:bodyPr>
          <a:lstStyle/>
          <a:p>
            <a:r>
              <a:rPr lang="ro-RO" sz="2400" b="1" dirty="0" smtClean="0">
                <a:latin typeface="Times New Roman" panose="02020603050405020304" pitchFamily="18" charset="0"/>
                <a:cs typeface="Times New Roman" panose="02020603050405020304" pitchFamily="18" charset="0"/>
              </a:rPr>
              <a:t>Izbucul Jale</a:t>
            </a:r>
            <a:r>
              <a:rPr lang="en-US" sz="2400" b="1" dirty="0" smtClean="0">
                <a:latin typeface="Times New Roman" panose="02020603050405020304" pitchFamily="18" charset="0"/>
                <a:cs typeface="Times New Roman" panose="02020603050405020304" pitchFamily="18" charset="0"/>
              </a:rPr>
              <a:t>ș</a:t>
            </a:r>
            <a:r>
              <a:rPr lang="ro-RO" sz="2400" b="1" dirty="0" smtClean="0">
                <a:latin typeface="Times New Roman" panose="02020603050405020304" pitchFamily="18" charset="0"/>
                <a:cs typeface="Times New Roman" panose="02020603050405020304" pitchFamily="18" charset="0"/>
              </a:rPr>
              <a:t>ului </a:t>
            </a:r>
            <a:endParaRPr lang="en-US" sz="2400" b="1" dirty="0" smtClean="0">
              <a:latin typeface="Times New Roman" panose="02020603050405020304" pitchFamily="18" charset="0"/>
              <a:cs typeface="Times New Roman" panose="02020603050405020304" pitchFamily="18" charset="0"/>
            </a:endParaRPr>
          </a:p>
          <a:p>
            <a:endParaRPr lang="en-US" sz="2400" b="1" dirty="0" smtClean="0">
              <a:latin typeface="Times New Roman" panose="02020603050405020304" pitchFamily="18" charset="0"/>
              <a:cs typeface="Times New Roman" panose="02020603050405020304" pitchFamily="18" charset="0"/>
            </a:endParaRPr>
          </a:p>
          <a:p>
            <a:r>
              <a:rPr lang="ro-RO" sz="2400" b="1" dirty="0" smtClean="0">
                <a:latin typeface="Times New Roman" panose="02020603050405020304" pitchFamily="18" charset="0"/>
                <a:cs typeface="Times New Roman" panose="02020603050405020304" pitchFamily="18" charset="0"/>
              </a:rPr>
              <a:t>Cheile Sohodolului</a:t>
            </a:r>
            <a:endParaRPr lang="en-US" sz="2400" b="1" dirty="0" smtClean="0">
              <a:latin typeface="Times New Roman" panose="02020603050405020304" pitchFamily="18" charset="0"/>
              <a:cs typeface="Times New Roman" panose="02020603050405020304" pitchFamily="18" charset="0"/>
            </a:endParaRPr>
          </a:p>
          <a:p>
            <a:pPr marL="0" indent="0">
              <a:buNone/>
            </a:pPr>
            <a:endParaRPr lang="en-US" sz="2400" b="1" dirty="0" smtClean="0">
              <a:latin typeface="Times New Roman" panose="02020603050405020304" pitchFamily="18" charset="0"/>
              <a:cs typeface="Times New Roman" panose="02020603050405020304" pitchFamily="18" charset="0"/>
            </a:endParaRPr>
          </a:p>
          <a:p>
            <a:r>
              <a:rPr lang="ro-RO" sz="2400" b="1" dirty="0" smtClean="0">
                <a:latin typeface="Times New Roman" panose="02020603050405020304" pitchFamily="18" charset="0"/>
                <a:cs typeface="Times New Roman" panose="02020603050405020304" pitchFamily="18" charset="0"/>
              </a:rPr>
              <a:t>Cheile Pătrunsa </a:t>
            </a:r>
            <a:endParaRPr lang="en-US" sz="2400" dirty="0" smtClean="0">
              <a:latin typeface="Times New Roman" panose="02020603050405020304" pitchFamily="18" charset="0"/>
              <a:cs typeface="Times New Roman" panose="02020603050405020304" pitchFamily="18" charset="0"/>
            </a:endParaRPr>
          </a:p>
          <a:p>
            <a:pPr marL="0" indent="0">
              <a:buNone/>
            </a:pPr>
            <a:r>
              <a:rPr lang="ro-RO" sz="2400" b="1" dirty="0" smtClean="0">
                <a:latin typeface="Times New Roman" panose="02020603050405020304" pitchFamily="18" charset="0"/>
                <a:cs typeface="Times New Roman" panose="02020603050405020304" pitchFamily="18" charset="0"/>
              </a:rPr>
              <a:t> </a:t>
            </a:r>
            <a:endParaRPr lang="en-US" sz="2400" b="1" dirty="0" smtClean="0">
              <a:latin typeface="Times New Roman" panose="02020603050405020304" pitchFamily="18" charset="0"/>
              <a:cs typeface="Times New Roman" panose="02020603050405020304" pitchFamily="18" charset="0"/>
            </a:endParaRPr>
          </a:p>
          <a:p>
            <a:r>
              <a:rPr lang="ro-RO" sz="2400" b="1" dirty="0" smtClean="0">
                <a:latin typeface="Times New Roman" panose="02020603050405020304" pitchFamily="18" charset="0"/>
                <a:cs typeface="Times New Roman" panose="02020603050405020304" pitchFamily="18" charset="0"/>
              </a:rPr>
              <a:t>Cheile Gropului Sec</a:t>
            </a:r>
            <a:endParaRPr lang="en-US" sz="2400" dirty="0" smtClean="0">
              <a:latin typeface="Times New Roman" panose="02020603050405020304" pitchFamily="18" charset="0"/>
              <a:cs typeface="Times New Roman" panose="02020603050405020304" pitchFamily="18" charset="0"/>
            </a:endParaRPr>
          </a:p>
          <a:p>
            <a:endParaRPr lang="en-US" sz="2400" b="1" dirty="0" smtClean="0">
              <a:latin typeface="Times New Roman" panose="02020603050405020304" pitchFamily="18" charset="0"/>
              <a:cs typeface="Times New Roman" panose="02020603050405020304" pitchFamily="18" charset="0"/>
            </a:endParaRPr>
          </a:p>
          <a:p>
            <a:r>
              <a:rPr lang="ro-RO" sz="2400" b="1" dirty="0" smtClean="0">
                <a:latin typeface="Times New Roman" panose="02020603050405020304" pitchFamily="18" charset="0"/>
                <a:cs typeface="Times New Roman" panose="02020603050405020304" pitchFamily="18" charset="0"/>
              </a:rPr>
              <a:t>Peştera cu apă de la Mănăstirea Tismana</a:t>
            </a:r>
            <a:endParaRPr lang="en-US" sz="2400" dirty="0" smtClean="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b="1" dirty="0" smtClean="0"/>
          </a:p>
          <a:p>
            <a:endParaRPr lang="en-US" dirty="0" smtClean="0"/>
          </a:p>
          <a:p>
            <a:endParaRPr lang="en-US" dirty="0"/>
          </a:p>
        </p:txBody>
      </p:sp>
      <p:pic>
        <p:nvPicPr>
          <p:cNvPr id="4" name="Picture 3"/>
          <p:cNvPicPr>
            <a:picLocks noChangeAspect="1"/>
          </p:cNvPicPr>
          <p:nvPr/>
        </p:nvPicPr>
        <p:blipFill>
          <a:blip r:embed="rId2"/>
          <a:stretch>
            <a:fillRect/>
          </a:stretch>
        </p:blipFill>
        <p:spPr>
          <a:xfrm>
            <a:off x="5637913" y="906445"/>
            <a:ext cx="2237726" cy="1135349"/>
          </a:xfrm>
          <a:prstGeom prst="rect">
            <a:avLst/>
          </a:prstGeom>
        </p:spPr>
      </p:pic>
      <p:pic>
        <p:nvPicPr>
          <p:cNvPr id="5" name="Picture 4"/>
          <p:cNvPicPr>
            <a:picLocks noChangeAspect="1"/>
          </p:cNvPicPr>
          <p:nvPr/>
        </p:nvPicPr>
        <p:blipFill>
          <a:blip r:embed="rId3"/>
          <a:stretch>
            <a:fillRect/>
          </a:stretch>
        </p:blipFill>
        <p:spPr>
          <a:xfrm>
            <a:off x="4291781" y="2031904"/>
            <a:ext cx="2440005" cy="1279913"/>
          </a:xfrm>
          <a:prstGeom prst="rect">
            <a:avLst/>
          </a:prstGeom>
        </p:spPr>
      </p:pic>
      <p:pic>
        <p:nvPicPr>
          <p:cNvPr id="6" name="Picture 5"/>
          <p:cNvPicPr>
            <a:picLocks noChangeAspect="1"/>
          </p:cNvPicPr>
          <p:nvPr/>
        </p:nvPicPr>
        <p:blipFill>
          <a:blip r:embed="rId4"/>
          <a:stretch>
            <a:fillRect/>
          </a:stretch>
        </p:blipFill>
        <p:spPr>
          <a:xfrm>
            <a:off x="7723422" y="1869792"/>
            <a:ext cx="2947090" cy="2032174"/>
          </a:xfrm>
          <a:prstGeom prst="rect">
            <a:avLst/>
          </a:prstGeom>
        </p:spPr>
      </p:pic>
      <p:pic>
        <p:nvPicPr>
          <p:cNvPr id="8" name="Picture 7"/>
          <p:cNvPicPr>
            <a:picLocks noChangeAspect="1"/>
          </p:cNvPicPr>
          <p:nvPr/>
        </p:nvPicPr>
        <p:blipFill>
          <a:blip r:embed="rId5"/>
          <a:stretch>
            <a:fillRect/>
          </a:stretch>
        </p:blipFill>
        <p:spPr>
          <a:xfrm>
            <a:off x="6607277" y="5624944"/>
            <a:ext cx="2758396" cy="1233055"/>
          </a:xfrm>
          <a:prstGeom prst="rect">
            <a:avLst/>
          </a:prstGeom>
        </p:spPr>
      </p:pic>
      <p:pic>
        <p:nvPicPr>
          <p:cNvPr id="12" name="Picture 11"/>
          <p:cNvPicPr>
            <a:picLocks noChangeAspect="1"/>
          </p:cNvPicPr>
          <p:nvPr/>
        </p:nvPicPr>
        <p:blipFill>
          <a:blip r:embed="rId6"/>
          <a:stretch>
            <a:fillRect/>
          </a:stretch>
        </p:blipFill>
        <p:spPr>
          <a:xfrm>
            <a:off x="7723422" y="3901967"/>
            <a:ext cx="2747933" cy="1746390"/>
          </a:xfrm>
          <a:prstGeom prst="rect">
            <a:avLst/>
          </a:prstGeom>
        </p:spPr>
      </p:pic>
      <p:pic>
        <p:nvPicPr>
          <p:cNvPr id="13" name="Picture 12"/>
          <p:cNvPicPr>
            <a:picLocks noChangeAspect="1"/>
          </p:cNvPicPr>
          <p:nvPr/>
        </p:nvPicPr>
        <p:blipFill>
          <a:blip r:embed="rId7"/>
          <a:stretch>
            <a:fillRect/>
          </a:stretch>
        </p:blipFill>
        <p:spPr>
          <a:xfrm>
            <a:off x="4406415" y="3440687"/>
            <a:ext cx="2325371" cy="1986759"/>
          </a:xfrm>
          <a:prstGeom prst="rect">
            <a:avLst/>
          </a:prstGeom>
        </p:spPr>
      </p:pic>
    </p:spTree>
    <p:extLst>
      <p:ext uri="{BB962C8B-B14F-4D97-AF65-F5344CB8AC3E}">
        <p14:creationId xmlns:p14="http://schemas.microsoft.com/office/powerpoint/2010/main" xmlns="" val="213631507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80">
                                          <p:stCondLst>
                                            <p:cond delay="0"/>
                                          </p:stCondLst>
                                        </p:cTn>
                                        <p:tgtEl>
                                          <p:spTgt spid="13"/>
                                        </p:tgtEl>
                                      </p:cBhvr>
                                    </p:animEffect>
                                    <p:anim calcmode="lin" valueType="num">
                                      <p:cBhvr>
                                        <p:cTn id="2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8" dur="26">
                                          <p:stCondLst>
                                            <p:cond delay="650"/>
                                          </p:stCondLst>
                                        </p:cTn>
                                        <p:tgtEl>
                                          <p:spTgt spid="13"/>
                                        </p:tgtEl>
                                      </p:cBhvr>
                                      <p:to x="100000" y="60000"/>
                                    </p:animScale>
                                    <p:animScale>
                                      <p:cBhvr>
                                        <p:cTn id="29" dur="166" decel="50000">
                                          <p:stCondLst>
                                            <p:cond delay="676"/>
                                          </p:stCondLst>
                                        </p:cTn>
                                        <p:tgtEl>
                                          <p:spTgt spid="13"/>
                                        </p:tgtEl>
                                      </p:cBhvr>
                                      <p:to x="100000" y="100000"/>
                                    </p:animScale>
                                    <p:animScale>
                                      <p:cBhvr>
                                        <p:cTn id="30" dur="26">
                                          <p:stCondLst>
                                            <p:cond delay="1312"/>
                                          </p:stCondLst>
                                        </p:cTn>
                                        <p:tgtEl>
                                          <p:spTgt spid="13"/>
                                        </p:tgtEl>
                                      </p:cBhvr>
                                      <p:to x="100000" y="80000"/>
                                    </p:animScale>
                                    <p:animScale>
                                      <p:cBhvr>
                                        <p:cTn id="31" dur="166" decel="50000">
                                          <p:stCondLst>
                                            <p:cond delay="1338"/>
                                          </p:stCondLst>
                                        </p:cTn>
                                        <p:tgtEl>
                                          <p:spTgt spid="13"/>
                                        </p:tgtEl>
                                      </p:cBhvr>
                                      <p:to x="100000" y="100000"/>
                                    </p:animScale>
                                    <p:animScale>
                                      <p:cBhvr>
                                        <p:cTn id="32" dur="26">
                                          <p:stCondLst>
                                            <p:cond delay="1642"/>
                                          </p:stCondLst>
                                        </p:cTn>
                                        <p:tgtEl>
                                          <p:spTgt spid="13"/>
                                        </p:tgtEl>
                                      </p:cBhvr>
                                      <p:to x="100000" y="90000"/>
                                    </p:animScale>
                                    <p:animScale>
                                      <p:cBhvr>
                                        <p:cTn id="33" dur="166" decel="50000">
                                          <p:stCondLst>
                                            <p:cond delay="1668"/>
                                          </p:stCondLst>
                                        </p:cTn>
                                        <p:tgtEl>
                                          <p:spTgt spid="13"/>
                                        </p:tgtEl>
                                      </p:cBhvr>
                                      <p:to x="100000" y="100000"/>
                                    </p:animScale>
                                    <p:animScale>
                                      <p:cBhvr>
                                        <p:cTn id="34" dur="26">
                                          <p:stCondLst>
                                            <p:cond delay="1808"/>
                                          </p:stCondLst>
                                        </p:cTn>
                                        <p:tgtEl>
                                          <p:spTgt spid="13"/>
                                        </p:tgtEl>
                                      </p:cBhvr>
                                      <p:to x="100000" y="95000"/>
                                    </p:animScale>
                                    <p:animScale>
                                      <p:cBhvr>
                                        <p:cTn id="35" dur="166" decel="50000">
                                          <p:stCondLst>
                                            <p:cond delay="1834"/>
                                          </p:stCondLst>
                                        </p:cTn>
                                        <p:tgtEl>
                                          <p:spTgt spid="13"/>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fltVal val="0"/>
                                          </p:val>
                                        </p:tav>
                                        <p:tav tm="100000">
                                          <p:val>
                                            <p:strVal val="#ppt_w"/>
                                          </p:val>
                                        </p:tav>
                                      </p:tavLst>
                                    </p:anim>
                                    <p:anim calcmode="lin" valueType="num">
                                      <p:cBhvr>
                                        <p:cTn id="41" dur="1000" fill="hold"/>
                                        <p:tgtEl>
                                          <p:spTgt spid="12"/>
                                        </p:tgtEl>
                                        <p:attrNameLst>
                                          <p:attrName>ppt_h</p:attrName>
                                        </p:attrNameLst>
                                      </p:cBhvr>
                                      <p:tavLst>
                                        <p:tav tm="0">
                                          <p:val>
                                            <p:fltVal val="0"/>
                                          </p:val>
                                        </p:tav>
                                        <p:tav tm="100000">
                                          <p:val>
                                            <p:strVal val="#ppt_h"/>
                                          </p:val>
                                        </p:tav>
                                      </p:tavLst>
                                    </p:anim>
                                    <p:anim calcmode="lin" valueType="num">
                                      <p:cBhvr>
                                        <p:cTn id="42" dur="1000" fill="hold"/>
                                        <p:tgtEl>
                                          <p:spTgt spid="12"/>
                                        </p:tgtEl>
                                        <p:attrNameLst>
                                          <p:attrName>style.rotation</p:attrName>
                                        </p:attrNameLst>
                                      </p:cBhvr>
                                      <p:tavLst>
                                        <p:tav tm="0">
                                          <p:val>
                                            <p:fltVal val="90"/>
                                          </p:val>
                                        </p:tav>
                                        <p:tav tm="100000">
                                          <p:val>
                                            <p:fltVal val="0"/>
                                          </p:val>
                                        </p:tav>
                                      </p:tavLst>
                                    </p:anim>
                                    <p:animEffect transition="in" filter="fade">
                                      <p:cBhvr>
                                        <p:cTn id="43" dur="10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45"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2000"/>
                                        <p:tgtEl>
                                          <p:spTgt spid="8"/>
                                        </p:tgtEl>
                                      </p:cBhvr>
                                    </p:animEffect>
                                    <p:anim calcmode="lin" valueType="num">
                                      <p:cBhvr>
                                        <p:cTn id="49" dur="2000" fill="hold"/>
                                        <p:tgtEl>
                                          <p:spTgt spid="8"/>
                                        </p:tgtEl>
                                        <p:attrNameLst>
                                          <p:attrName>ppt_w</p:attrName>
                                        </p:attrNameLst>
                                      </p:cBhvr>
                                      <p:tavLst>
                                        <p:tav tm="0" fmla="#ppt_w*sin(2.5*pi*$)">
                                          <p:val>
                                            <p:fltVal val="0"/>
                                          </p:val>
                                        </p:tav>
                                        <p:tav tm="100000">
                                          <p:val>
                                            <p:fltVal val="1"/>
                                          </p:val>
                                        </p:tav>
                                      </p:tavLst>
                                    </p:anim>
                                    <p:anim calcmode="lin" valueType="num">
                                      <p:cBhvr>
                                        <p:cTn id="50"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7927" y="263236"/>
            <a:ext cx="10451329" cy="5444837"/>
          </a:xfrm>
        </p:spPr>
        <p:txBody>
          <a:bodyPr/>
          <a:lstStyle/>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Perimetrul </a:t>
            </a:r>
            <a:r>
              <a:rPr lang="ro-RO" b="1" dirty="0">
                <a:latin typeface="Times New Roman" panose="02020603050405020304" pitchFamily="18" charset="0"/>
                <a:cs typeface="Times New Roman" panose="02020603050405020304" pitchFamily="18" charset="0"/>
              </a:rPr>
              <a:t>carstic Şuşiţa Seacă</a:t>
            </a:r>
            <a:r>
              <a:rPr lang="ro-RO"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Cotul </a:t>
            </a:r>
            <a:r>
              <a:rPr lang="ro-RO" b="1" dirty="0">
                <a:latin typeface="Times New Roman" panose="02020603050405020304" pitchFamily="18" charset="0"/>
                <a:cs typeface="Times New Roman" panose="02020603050405020304" pitchFamily="18" charset="0"/>
              </a:rPr>
              <a:t>cu Aluni</a:t>
            </a:r>
            <a:r>
              <a:rPr lang="ro-RO"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Izvoarele </a:t>
            </a:r>
            <a:r>
              <a:rPr lang="ro-RO" b="1" dirty="0">
                <a:latin typeface="Times New Roman" panose="02020603050405020304" pitchFamily="18" charset="0"/>
                <a:cs typeface="Times New Roman" panose="02020603050405020304" pitchFamily="18" charset="0"/>
              </a:rPr>
              <a:t>Izvernei</a:t>
            </a:r>
            <a:endParaRPr lang="en-US" b="1"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Peștera </a:t>
            </a:r>
            <a:r>
              <a:rPr lang="ro-RO" b="1" dirty="0">
                <a:latin typeface="Times New Roman" panose="02020603050405020304" pitchFamily="18" charset="0"/>
                <a:cs typeface="Times New Roman" panose="02020603050405020304" pitchFamily="18" charset="0"/>
              </a:rPr>
              <a:t>Gura Plaiului  </a:t>
            </a:r>
            <a:endParaRPr lang="en-US" b="1" dirty="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Piatra </a:t>
            </a:r>
            <a:r>
              <a:rPr lang="ro-RO" b="1" dirty="0">
                <a:latin typeface="Times New Roman" panose="02020603050405020304" pitchFamily="18" charset="0"/>
                <a:cs typeface="Times New Roman" panose="02020603050405020304" pitchFamily="18" charset="0"/>
              </a:rPr>
              <a:t>Andreaua</a:t>
            </a:r>
            <a:r>
              <a:rPr lang="ro-RO" dirty="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2"/>
          <a:stretch>
            <a:fillRect/>
          </a:stretch>
        </p:blipFill>
        <p:spPr>
          <a:xfrm>
            <a:off x="6250900" y="190999"/>
            <a:ext cx="2572735" cy="1816765"/>
          </a:xfrm>
          <a:prstGeom prst="rect">
            <a:avLst/>
          </a:prstGeom>
        </p:spPr>
      </p:pic>
      <p:pic>
        <p:nvPicPr>
          <p:cNvPr id="5" name="Picture 4"/>
          <p:cNvPicPr>
            <a:picLocks noChangeAspect="1"/>
          </p:cNvPicPr>
          <p:nvPr/>
        </p:nvPicPr>
        <p:blipFill>
          <a:blip r:embed="rId3"/>
          <a:stretch>
            <a:fillRect/>
          </a:stretch>
        </p:blipFill>
        <p:spPr>
          <a:xfrm>
            <a:off x="6813571" y="2080001"/>
            <a:ext cx="2572735" cy="2038059"/>
          </a:xfrm>
          <a:prstGeom prst="rect">
            <a:avLst/>
          </a:prstGeom>
        </p:spPr>
      </p:pic>
      <p:pic>
        <p:nvPicPr>
          <p:cNvPr id="7" name="Picture 6"/>
          <p:cNvPicPr>
            <a:picLocks noChangeAspect="1"/>
          </p:cNvPicPr>
          <p:nvPr/>
        </p:nvPicPr>
        <p:blipFill>
          <a:blip r:embed="rId4"/>
          <a:stretch>
            <a:fillRect/>
          </a:stretch>
        </p:blipFill>
        <p:spPr>
          <a:xfrm>
            <a:off x="3352315" y="3496457"/>
            <a:ext cx="2798307" cy="1609483"/>
          </a:xfrm>
          <a:prstGeom prst="rect">
            <a:avLst/>
          </a:prstGeom>
        </p:spPr>
      </p:pic>
      <p:pic>
        <p:nvPicPr>
          <p:cNvPr id="8" name="Picture 7"/>
          <p:cNvPicPr>
            <a:picLocks noChangeAspect="1"/>
          </p:cNvPicPr>
          <p:nvPr/>
        </p:nvPicPr>
        <p:blipFill>
          <a:blip r:embed="rId5"/>
          <a:stretch>
            <a:fillRect/>
          </a:stretch>
        </p:blipFill>
        <p:spPr>
          <a:xfrm>
            <a:off x="3623611" y="1204492"/>
            <a:ext cx="2255716" cy="1353429"/>
          </a:xfrm>
          <a:prstGeom prst="rect">
            <a:avLst/>
          </a:prstGeom>
        </p:spPr>
      </p:pic>
      <p:pic>
        <p:nvPicPr>
          <p:cNvPr id="10" name="Picture 9"/>
          <p:cNvPicPr>
            <a:picLocks noChangeAspect="1"/>
          </p:cNvPicPr>
          <p:nvPr/>
        </p:nvPicPr>
        <p:blipFill>
          <a:blip r:embed="rId6"/>
          <a:stretch>
            <a:fillRect/>
          </a:stretch>
        </p:blipFill>
        <p:spPr>
          <a:xfrm>
            <a:off x="6391120" y="4732416"/>
            <a:ext cx="2995186" cy="1921723"/>
          </a:xfrm>
          <a:prstGeom prst="rect">
            <a:avLst/>
          </a:prstGeom>
        </p:spPr>
      </p:pic>
    </p:spTree>
    <p:extLst>
      <p:ext uri="{BB962C8B-B14F-4D97-AF65-F5344CB8AC3E}">
        <p14:creationId xmlns:p14="http://schemas.microsoft.com/office/powerpoint/2010/main" xmlns="" val="113623008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4445" y="195046"/>
            <a:ext cx="8943109" cy="734292"/>
          </a:xfrm>
        </p:spPr>
        <p:txBody>
          <a:bodyPr>
            <a:normAutofit/>
          </a:bodyPr>
          <a:lstStyle/>
          <a:p>
            <a:r>
              <a:rPr lang="ro-RO" dirty="0" smtClean="0"/>
              <a:t> </a:t>
            </a:r>
            <a:r>
              <a:rPr lang="ro-RO" b="1" dirty="0">
                <a:latin typeface="Times New Roman" panose="02020603050405020304" pitchFamily="18" charset="0"/>
                <a:cs typeface="Times New Roman" panose="02020603050405020304" pitchFamily="18" charset="0"/>
              </a:rPr>
              <a:t>Forme de turism practicate în zonă</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3700" y="1298576"/>
            <a:ext cx="10515600" cy="4930053"/>
          </a:xfrm>
        </p:spPr>
        <p:txBody>
          <a:bodyPr/>
          <a:lstStyle/>
          <a:p>
            <a:r>
              <a:rPr lang="ro-RO" b="1" dirty="0">
                <a:latin typeface="Times New Roman" panose="02020603050405020304" pitchFamily="18" charset="0"/>
                <a:cs typeface="Times New Roman" panose="02020603050405020304" pitchFamily="18" charset="0"/>
              </a:rPr>
              <a:t>Turismul montan</a:t>
            </a:r>
            <a:r>
              <a:rPr lang="ro-RO"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Turismul </a:t>
            </a:r>
            <a:r>
              <a:rPr lang="ro-RO" b="1" dirty="0" smtClean="0">
                <a:latin typeface="Times New Roman" panose="02020603050405020304" pitchFamily="18" charset="0"/>
                <a:cs typeface="Times New Roman" panose="02020603050405020304" pitchFamily="18" charset="0"/>
              </a:rPr>
              <a:t>cu</a:t>
            </a:r>
            <a:r>
              <a:rPr lang="en-US" b="1" dirty="0" smtClean="0">
                <a:latin typeface="Times New Roman" panose="02020603050405020304" pitchFamily="18" charset="0"/>
                <a:cs typeface="Times New Roman" panose="02020603050405020304" pitchFamily="18" charset="0"/>
              </a:rPr>
              <a:t>l</a:t>
            </a:r>
            <a:r>
              <a:rPr lang="ro-RO" b="1" dirty="0" smtClean="0">
                <a:latin typeface="Times New Roman" panose="02020603050405020304" pitchFamily="18" charset="0"/>
                <a:cs typeface="Times New Roman" panose="02020603050405020304" pitchFamily="18" charset="0"/>
              </a:rPr>
              <a:t>tura</a:t>
            </a:r>
            <a:r>
              <a:rPr lang="en-US" b="1" dirty="0" smtClean="0">
                <a:latin typeface="Times New Roman" panose="02020603050405020304" pitchFamily="18" charset="0"/>
                <a:cs typeface="Times New Roman" panose="02020603050405020304" pitchFamily="18" charset="0"/>
              </a:rPr>
              <a:t>l</a:t>
            </a:r>
            <a:r>
              <a:rPr lang="ro-RO"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Turismul de afaceri</a:t>
            </a:r>
            <a:r>
              <a:rPr lang="ro-RO"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Turismul de sfârşit de săptămână</a:t>
            </a:r>
            <a:r>
              <a:rPr lang="ro-RO"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Turismul </a:t>
            </a:r>
            <a:r>
              <a:rPr lang="ro-RO" b="1" dirty="0" smtClean="0">
                <a:latin typeface="Times New Roman" panose="02020603050405020304" pitchFamily="18" charset="0"/>
                <a:cs typeface="Times New Roman" panose="02020603050405020304" pitchFamily="18" charset="0"/>
              </a:rPr>
              <a:t>rural, Ecoturism </a:t>
            </a:r>
            <a:r>
              <a:rPr lang="ro-RO" b="1" dirty="0">
                <a:latin typeface="Times New Roman" panose="02020603050405020304" pitchFamily="18" charset="0"/>
                <a:cs typeface="Times New Roman" panose="02020603050405020304" pitchFamily="18" charset="0"/>
              </a:rPr>
              <a:t>ș</a:t>
            </a:r>
            <a:r>
              <a:rPr lang="ro-RO" b="1" dirty="0" smtClean="0">
                <a:latin typeface="Times New Roman" panose="02020603050405020304" pitchFamily="18" charset="0"/>
                <a:cs typeface="Times New Roman" panose="02020603050405020304" pitchFamily="18" charset="0"/>
              </a:rPr>
              <a:t>i </a:t>
            </a:r>
            <a:r>
              <a:rPr lang="ro-RO" b="1" dirty="0">
                <a:latin typeface="Times New Roman" panose="02020603050405020304" pitchFamily="18" charset="0"/>
                <a:cs typeface="Times New Roman" panose="02020603050405020304" pitchFamily="18" charset="0"/>
              </a:rPr>
              <a:t>Agroturismul</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955905" y="1246910"/>
            <a:ext cx="2555731" cy="1590675"/>
          </a:xfrm>
          <a:prstGeom prst="rect">
            <a:avLst/>
          </a:prstGeom>
        </p:spPr>
      </p:pic>
      <p:pic>
        <p:nvPicPr>
          <p:cNvPr id="5" name="Picture 4"/>
          <p:cNvPicPr>
            <a:picLocks noChangeAspect="1"/>
          </p:cNvPicPr>
          <p:nvPr/>
        </p:nvPicPr>
        <p:blipFill>
          <a:blip r:embed="rId3"/>
          <a:stretch>
            <a:fillRect/>
          </a:stretch>
        </p:blipFill>
        <p:spPr>
          <a:xfrm>
            <a:off x="6738072" y="1094365"/>
            <a:ext cx="2567420" cy="2068657"/>
          </a:xfrm>
          <a:prstGeom prst="rect">
            <a:avLst/>
          </a:prstGeom>
        </p:spPr>
      </p:pic>
      <p:pic>
        <p:nvPicPr>
          <p:cNvPr id="6" name="Picture 5"/>
          <p:cNvPicPr>
            <a:picLocks noChangeAspect="1"/>
          </p:cNvPicPr>
          <p:nvPr/>
        </p:nvPicPr>
        <p:blipFill>
          <a:blip r:embed="rId4"/>
          <a:stretch>
            <a:fillRect/>
          </a:stretch>
        </p:blipFill>
        <p:spPr>
          <a:xfrm>
            <a:off x="9531928" y="1333428"/>
            <a:ext cx="2274744" cy="17430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502295" y="2837585"/>
            <a:ext cx="2235778" cy="152659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747164" y="3267726"/>
            <a:ext cx="2743200" cy="1143000"/>
          </a:xfrm>
          <a:prstGeom prst="rect">
            <a:avLst/>
          </a:prstGeom>
        </p:spPr>
      </p:pic>
      <p:pic>
        <p:nvPicPr>
          <p:cNvPr id="9" name="Picture 8"/>
          <p:cNvPicPr>
            <a:picLocks noChangeAspect="1"/>
          </p:cNvPicPr>
          <p:nvPr/>
        </p:nvPicPr>
        <p:blipFill>
          <a:blip r:embed="rId7"/>
          <a:stretch>
            <a:fillRect/>
          </a:stretch>
        </p:blipFill>
        <p:spPr>
          <a:xfrm>
            <a:off x="5855109" y="4531716"/>
            <a:ext cx="3263304" cy="1827450"/>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369136" y="4433817"/>
            <a:ext cx="2337955" cy="1579056"/>
          </a:xfrm>
          <a:prstGeom prst="rect">
            <a:avLst/>
          </a:prstGeom>
        </p:spPr>
      </p:pic>
    </p:spTree>
    <p:extLst>
      <p:ext uri="{BB962C8B-B14F-4D97-AF65-F5344CB8AC3E}">
        <p14:creationId xmlns:p14="http://schemas.microsoft.com/office/powerpoint/2010/main" xmlns="" val="32533937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ircle(in)">
                                      <p:cBhvr>
                                        <p:cTn id="31" dur="2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000"/>
                                        <p:tgtEl>
                                          <p:spTgt spid="9"/>
                                        </p:tgtEl>
                                      </p:cBhvr>
                                    </p:animEffect>
                                    <p:anim calcmode="lin" valueType="num">
                                      <p:cBhvr>
                                        <p:cTn id="37" dur="2000" fill="hold"/>
                                        <p:tgtEl>
                                          <p:spTgt spid="9"/>
                                        </p:tgtEl>
                                        <p:attrNameLst>
                                          <p:attrName>ppt_w</p:attrName>
                                        </p:attrNameLst>
                                      </p:cBhvr>
                                      <p:tavLst>
                                        <p:tav tm="0" fmla="#ppt_w*sin(2.5*pi*$)">
                                          <p:val>
                                            <p:fltVal val="0"/>
                                          </p:val>
                                        </p:tav>
                                        <p:tav tm="100000">
                                          <p:val>
                                            <p:fltVal val="1"/>
                                          </p:val>
                                        </p:tav>
                                      </p:tavLst>
                                    </p:anim>
                                    <p:anim calcmode="lin" valueType="num">
                                      <p:cBhvr>
                                        <p:cTn id="38"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circle(in)">
                                      <p:cBhvr>
                                        <p:cTn id="4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200" b="1" dirty="0" smtClean="0"/>
              <a:t>Trasee de cicloturism organizate în zona  Runcu-Tismana</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t> </a:t>
            </a:r>
            <a:r>
              <a:rPr lang="ro-RO" b="1" dirty="0" smtClean="0"/>
              <a:t>1.RUNCU- VALEA SOHODOLULUI-CAMPUL LUI NEAG ,VALEA DE PEȘTI</a:t>
            </a:r>
            <a:endParaRPr lang="en-US" dirty="0" smtClean="0"/>
          </a:p>
          <a:p>
            <a:r>
              <a:rPr lang="en-US" dirty="0" smtClean="0"/>
              <a:t> </a:t>
            </a:r>
            <a:r>
              <a:rPr lang="ro-RO" b="1" dirty="0" smtClean="0"/>
              <a:t>2.Runcu-Peștișani –Tismana</a:t>
            </a:r>
          </a:p>
          <a:p>
            <a:r>
              <a:rPr lang="ro-RO" b="1" dirty="0" smtClean="0"/>
              <a:t>3.Runcu-Bâltișoara- Izbucul Jalesului -Bâlta-Valea Bâlții</a:t>
            </a:r>
          </a:p>
          <a:p>
            <a:r>
              <a:rPr lang="ro-RO" b="1" dirty="0" smtClean="0"/>
              <a:t>4.Runcu-Gureni-Valea Bistriței</a:t>
            </a:r>
            <a:endParaRPr lang="en-US" dirty="0" smtClean="0"/>
          </a:p>
          <a:p>
            <a:r>
              <a:rPr lang="ro-RO" b="1" dirty="0" smtClean="0"/>
              <a:t>5.Runcu-Dobrița –Suseni-Valea Susenilor-Straja</a:t>
            </a:r>
            <a:endParaRPr lang="en-US" dirty="0" smtClean="0"/>
          </a:p>
          <a:p>
            <a:r>
              <a:rPr lang="ro-RO" b="1" dirty="0" smtClean="0"/>
              <a:t>6.Tismana-Valea Tismanei</a:t>
            </a:r>
            <a:endParaRPr lang="en-US" dirty="0" smtClean="0"/>
          </a:p>
          <a:p>
            <a:r>
              <a:rPr lang="ro-RO" b="1" dirty="0" smtClean="0"/>
              <a:t>7 Tismana –Padeș-Baia de Aramă</a:t>
            </a:r>
            <a:endParaRPr lang="en-US" dirty="0" smtClean="0"/>
          </a:p>
          <a:p>
            <a:r>
              <a:rPr lang="ro-RO" dirty="0" smtClean="0"/>
              <a:t> </a:t>
            </a:r>
            <a:r>
              <a:rPr lang="ro-RO" b="1" dirty="0" smtClean="0"/>
              <a:t>8.Tismana-Topești-Sohodol</a:t>
            </a:r>
            <a:endParaRPr lang="en-US" dirty="0" smtClean="0"/>
          </a:p>
          <a:p>
            <a:endParaRPr lang="ro-RO" b="1"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53836" y="0"/>
            <a:ext cx="10515600" cy="826366"/>
          </a:xfrm>
        </p:spPr>
        <p:txBody>
          <a:bodyPr>
            <a:normAutofit fontScale="90000"/>
          </a:bodyPr>
          <a:lstStyle/>
          <a:p>
            <a:r>
              <a:rPr lang="en-US" b="1" dirty="0" smtClean="0"/>
              <a:t>     </a:t>
            </a:r>
            <a:br>
              <a:rPr lang="en-US" b="1" dirty="0" smtClean="0"/>
            </a:br>
            <a:r>
              <a:rPr lang="ro-RO" b="1" dirty="0" smtClean="0"/>
              <a:t>Analiza </a:t>
            </a:r>
            <a:r>
              <a:rPr lang="ro-RO" b="1" dirty="0"/>
              <a:t>SWOT a zonei Runcu-Tismana</a:t>
            </a:r>
            <a:r>
              <a:rPr lang="en-US" dirty="0"/>
              <a:t/>
            </a:r>
            <a:br>
              <a:rPr lang="en-US" dirty="0"/>
            </a:br>
            <a:endParaRPr lang="en-US" dirty="0"/>
          </a:p>
        </p:txBody>
      </p:sp>
      <p:sp>
        <p:nvSpPr>
          <p:cNvPr id="3" name="Content Placeholder 2"/>
          <p:cNvSpPr>
            <a:spLocks noGrp="1"/>
          </p:cNvSpPr>
          <p:nvPr>
            <p:ph idx="1"/>
          </p:nvPr>
        </p:nvSpPr>
        <p:spPr>
          <a:xfrm>
            <a:off x="623455" y="1801092"/>
            <a:ext cx="10467108" cy="4639108"/>
          </a:xfrm>
        </p:spPr>
        <p:txBody>
          <a:bodyPr>
            <a:normAutofit/>
          </a:bodyPr>
          <a:lstStyle/>
          <a:p>
            <a:pPr lvl="0"/>
            <a:r>
              <a:rPr lang="en-US" dirty="0" smtClean="0"/>
              <a:t>PUNCTE TARI</a:t>
            </a:r>
          </a:p>
          <a:p>
            <a:pPr lvl="0"/>
            <a:r>
              <a:rPr lang="ro-RO" dirty="0" smtClean="0"/>
              <a:t>Peisaj </a:t>
            </a:r>
            <a:r>
              <a:rPr lang="ro-RO" dirty="0"/>
              <a:t>nealterat;</a:t>
            </a:r>
            <a:endParaRPr lang="en-US" dirty="0"/>
          </a:p>
          <a:p>
            <a:pPr lvl="0"/>
            <a:r>
              <a:rPr lang="ro-RO" dirty="0"/>
              <a:t>Clima temperat continentală;</a:t>
            </a:r>
            <a:endParaRPr lang="en-US" dirty="0"/>
          </a:p>
          <a:p>
            <a:pPr lvl="0"/>
            <a:r>
              <a:rPr lang="ro-RO" dirty="0"/>
              <a:t>Existenţa în apropiere a unor zone cu mare potential </a:t>
            </a:r>
            <a:r>
              <a:rPr lang="ro-RO" dirty="0" smtClean="0"/>
              <a:t>turistic</a:t>
            </a:r>
            <a:r>
              <a:rPr lang="ro-RO" dirty="0"/>
              <a:t>: valea  si cheile Sohodolului;</a:t>
            </a:r>
            <a:endParaRPr lang="en-US" dirty="0"/>
          </a:p>
          <a:p>
            <a:r>
              <a:rPr lang="ro-RO" dirty="0" smtClean="0"/>
              <a:t>Diversitatea </a:t>
            </a:r>
            <a:r>
              <a:rPr lang="ro-RO" dirty="0"/>
              <a:t>florei şi </a:t>
            </a:r>
            <a:r>
              <a:rPr lang="ro-RO" dirty="0" smtClean="0"/>
              <a:t>faunei</a:t>
            </a:r>
            <a:r>
              <a:rPr lang="en-US" dirty="0" smtClean="0"/>
              <a:t>;</a:t>
            </a:r>
          </a:p>
          <a:p>
            <a:pPr lvl="0"/>
            <a:r>
              <a:rPr lang="ro-RO" dirty="0"/>
              <a:t>Diversitatea obiectivelor de patrimoniu din împrejurimile </a:t>
            </a:r>
            <a:r>
              <a:rPr lang="en-US" dirty="0" err="1" smtClean="0"/>
              <a:t>zonei</a:t>
            </a:r>
            <a:r>
              <a:rPr lang="ro-RO" dirty="0" smtClean="0"/>
              <a:t> </a:t>
            </a:r>
            <a:r>
              <a:rPr lang="ro-RO" dirty="0"/>
              <a:t>– mănăstiri si schituri; Mănăstirea Tismana, schiturile </a:t>
            </a:r>
            <a:r>
              <a:rPr lang="ro-RO" dirty="0" smtClean="0"/>
              <a:t>Cioclovina</a:t>
            </a:r>
            <a:r>
              <a:rPr lang="en-US" dirty="0" smtClean="0"/>
              <a:t>;</a:t>
            </a:r>
            <a:endParaRPr lang="en-US" dirty="0"/>
          </a:p>
          <a:p>
            <a:pPr lvl="0"/>
            <a:r>
              <a:rPr lang="ro-RO" dirty="0"/>
              <a:t>Apropierea de orașul Târgu-Jiu, unde se află operele sculptorului Constantin Brâncuși: Masa Tăcerii, Poarta Sărutului și Coloana Infinitului;</a:t>
            </a:r>
            <a:endParaRPr lang="en-US" dirty="0"/>
          </a:p>
          <a:p>
            <a:endParaRPr lang="en-US" dirty="0"/>
          </a:p>
        </p:txBody>
      </p:sp>
    </p:spTree>
    <p:extLst>
      <p:ext uri="{BB962C8B-B14F-4D97-AF65-F5344CB8AC3E}">
        <p14:creationId xmlns:p14="http://schemas.microsoft.com/office/powerpoint/2010/main" xmlns="" val="128327154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85548" y="450272"/>
            <a:ext cx="10018714" cy="907473"/>
          </a:xfrm>
        </p:spPr>
        <p:txBody>
          <a:bodyPr>
            <a:normAutofit fontScale="90000"/>
          </a:bodyPr>
          <a:lstStyle/>
          <a:p>
            <a:r>
              <a:rPr lang="en-US" b="1" dirty="0" smtClean="0"/>
              <a:t>    </a:t>
            </a:r>
            <a:r>
              <a:rPr lang="ro-RO" b="1" dirty="0" smtClean="0"/>
              <a:t>Analiza </a:t>
            </a:r>
            <a:r>
              <a:rPr lang="ro-RO" b="1" dirty="0"/>
              <a:t>SWOT a zonei Runcu-Tismana</a:t>
            </a:r>
            <a:r>
              <a:rPr lang="en-US" dirty="0"/>
              <a:t/>
            </a:r>
            <a:br>
              <a:rPr lang="en-US" dirty="0"/>
            </a:br>
            <a:endParaRPr lang="en-US" dirty="0"/>
          </a:p>
        </p:txBody>
      </p:sp>
      <p:sp>
        <p:nvSpPr>
          <p:cNvPr id="3" name="Content Placeholder 2"/>
          <p:cNvSpPr>
            <a:spLocks noGrp="1"/>
          </p:cNvSpPr>
          <p:nvPr>
            <p:ph idx="1"/>
          </p:nvPr>
        </p:nvSpPr>
        <p:spPr>
          <a:xfrm>
            <a:off x="575901" y="1745673"/>
            <a:ext cx="10838007" cy="4613565"/>
          </a:xfrm>
        </p:spPr>
        <p:txBody>
          <a:bodyPr>
            <a:normAutofit fontScale="70000" lnSpcReduction="20000"/>
          </a:bodyPr>
          <a:lstStyle/>
          <a:p>
            <a:r>
              <a:rPr lang="en-US" sz="3800" dirty="0" smtClean="0"/>
              <a:t>PUNCTE SLABE</a:t>
            </a:r>
          </a:p>
          <a:p>
            <a:pPr lvl="0"/>
            <a:r>
              <a:rPr lang="ro-RO" sz="3800" dirty="0"/>
              <a:t>Poluarea râurilor;</a:t>
            </a:r>
            <a:endParaRPr lang="en-US" sz="3800" dirty="0"/>
          </a:p>
          <a:p>
            <a:pPr lvl="0"/>
            <a:r>
              <a:rPr lang="ro-RO" sz="3800" dirty="0"/>
              <a:t>O slabă implementare a legislaţiei de mediu;</a:t>
            </a:r>
            <a:endParaRPr lang="en-US" sz="3800" dirty="0"/>
          </a:p>
          <a:p>
            <a:pPr lvl="0"/>
            <a:r>
              <a:rPr lang="ro-RO" sz="3800" dirty="0"/>
              <a:t>Utilizarea abuzivă a bazei forestiere;</a:t>
            </a:r>
            <a:endParaRPr lang="en-US" sz="3800" dirty="0"/>
          </a:p>
          <a:p>
            <a:r>
              <a:rPr lang="ro-RO" sz="3800" dirty="0"/>
              <a:t>Puncte de colectare şi reciclare a deşeurilor slab răspândite sau </a:t>
            </a:r>
            <a:r>
              <a:rPr lang="ro-RO" sz="3800" dirty="0" smtClean="0"/>
              <a:t>insuficiente</a:t>
            </a:r>
            <a:r>
              <a:rPr lang="en-US" sz="3800" dirty="0"/>
              <a:t>;</a:t>
            </a:r>
            <a:endParaRPr lang="en-US" sz="3800" dirty="0" smtClean="0"/>
          </a:p>
          <a:p>
            <a:pPr lvl="0"/>
            <a:r>
              <a:rPr lang="ro-RO" sz="3800" dirty="0"/>
              <a:t>Lipsa investiţiilor în dezvoltarea şi promovarea obiectivelor culturale - muzee, monumente etc.;</a:t>
            </a:r>
            <a:endParaRPr lang="en-US" sz="3800" dirty="0"/>
          </a:p>
          <a:p>
            <a:pPr lvl="0"/>
            <a:r>
              <a:rPr lang="ro-RO" sz="3800" dirty="0"/>
              <a:t>Lipsa unei baze de date şi a unor calendare ale festivalurilor şi ale evenimentelor culturale care să permită o promovare eficientă pentru turişti;</a:t>
            </a:r>
            <a:endParaRPr lang="en-US" sz="3800" dirty="0"/>
          </a:p>
          <a:p>
            <a:endParaRPr lang="en-US" dirty="0"/>
          </a:p>
        </p:txBody>
      </p:sp>
    </p:spTree>
    <p:extLst>
      <p:ext uri="{BB962C8B-B14F-4D97-AF65-F5344CB8AC3E}">
        <p14:creationId xmlns:p14="http://schemas.microsoft.com/office/powerpoint/2010/main" xmlns="" val="860091147"/>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4909" y="110836"/>
            <a:ext cx="11517381" cy="6568353"/>
          </a:xfrm>
        </p:spPr>
        <p:txBody>
          <a:bodyPr>
            <a:normAutofit/>
          </a:bodyPr>
          <a:lstStyle/>
          <a:p>
            <a:pPr lvl="0"/>
            <a:endParaRPr lang="en-US" dirty="0" smtClean="0"/>
          </a:p>
          <a:p>
            <a:pPr marL="0" lvl="0" indent="0">
              <a:buNone/>
            </a:pPr>
            <a:endParaRPr lang="en-US" dirty="0" smtClean="0"/>
          </a:p>
          <a:p>
            <a:pPr marL="0" lvl="0" indent="0">
              <a:buNone/>
            </a:pP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Instrumente</a:t>
            </a:r>
            <a:r>
              <a:rPr lang="en-US" sz="2800" dirty="0" smtClean="0">
                <a:latin typeface="Times New Roman" panose="02020603050405020304" pitchFamily="18" charset="0"/>
                <a:cs typeface="Times New Roman" panose="02020603050405020304" pitchFamily="18" charset="0"/>
              </a:rPr>
              <a:t> de </a:t>
            </a:r>
            <a:r>
              <a:rPr lang="en-US" sz="2800" dirty="0" err="1" smtClean="0">
                <a:latin typeface="Times New Roman" panose="02020603050405020304" pitchFamily="18" charset="0"/>
                <a:cs typeface="Times New Roman" panose="02020603050405020304" pitchFamily="18" charset="0"/>
              </a:rPr>
              <a:t>promovare</a:t>
            </a:r>
            <a:r>
              <a:rPr lang="en-US" sz="2800" dirty="0" smtClean="0">
                <a:latin typeface="Times New Roman" panose="02020603050405020304" pitchFamily="18" charset="0"/>
                <a:cs typeface="Times New Roman" panose="02020603050405020304" pitchFamily="18" charset="0"/>
              </a:rPr>
              <a:t> a </a:t>
            </a:r>
            <a:r>
              <a:rPr lang="ro-RO" sz="2800" dirty="0" smtClean="0">
                <a:latin typeface="Times New Roman" panose="02020603050405020304" pitchFamily="18" charset="0"/>
                <a:cs typeface="Times New Roman" panose="02020603050405020304" pitchFamily="18" charset="0"/>
              </a:rPr>
              <a:t>eco</a:t>
            </a:r>
            <a:r>
              <a:rPr lang="en-US" sz="2800" dirty="0" err="1" smtClean="0">
                <a:latin typeface="Times New Roman" panose="02020603050405020304" pitchFamily="18" charset="0"/>
                <a:cs typeface="Times New Roman" panose="02020603050405020304" pitchFamily="18" charset="0"/>
              </a:rPr>
              <a:t>turismului</a:t>
            </a:r>
            <a:r>
              <a:rPr lang="en-US" sz="2800" dirty="0" smtClean="0">
                <a:latin typeface="Times New Roman" panose="02020603050405020304" pitchFamily="18" charset="0"/>
                <a:cs typeface="Times New Roman" panose="02020603050405020304" pitchFamily="18" charset="0"/>
              </a:rPr>
              <a:t> </a:t>
            </a:r>
            <a:r>
              <a:rPr lang="ro-RO" sz="2800" dirty="0" smtClean="0">
                <a:latin typeface="Times New Roman" panose="02020603050405020304" pitchFamily="18" charset="0"/>
                <a:cs typeface="Times New Roman" panose="02020603050405020304" pitchFamily="18" charset="0"/>
              </a:rPr>
              <a:t>î</a:t>
            </a:r>
            <a:r>
              <a:rPr lang="en-US" sz="2800" dirty="0" smtClean="0">
                <a:latin typeface="Times New Roman" panose="02020603050405020304" pitchFamily="18" charset="0"/>
                <a:cs typeface="Times New Roman" panose="02020603050405020304" pitchFamily="18" charset="0"/>
              </a:rPr>
              <a:t>n zona </a:t>
            </a:r>
            <a:r>
              <a:rPr lang="en-US" sz="2800" dirty="0" err="1" smtClean="0">
                <a:latin typeface="Times New Roman" panose="02020603050405020304" pitchFamily="18" charset="0"/>
                <a:cs typeface="Times New Roman" panose="02020603050405020304" pitchFamily="18" charset="0"/>
              </a:rPr>
              <a:t>Runcu-Tismana</a:t>
            </a:r>
            <a:endParaRPr lang="en-US" sz="2800" dirty="0" smtClean="0">
              <a:latin typeface="Times New Roman" panose="02020603050405020304" pitchFamily="18" charset="0"/>
              <a:cs typeface="Times New Roman" panose="02020603050405020304" pitchFamily="18" charset="0"/>
            </a:endParaRPr>
          </a:p>
          <a:p>
            <a:pPr lvl="0"/>
            <a:endParaRPr lang="en-US" sz="2800" dirty="0">
              <a:latin typeface="Times New Roman" panose="02020603050405020304" pitchFamily="18" charset="0"/>
              <a:cs typeface="Times New Roman" panose="02020603050405020304" pitchFamily="18" charset="0"/>
            </a:endParaRPr>
          </a:p>
          <a:p>
            <a:pPr lvl="0"/>
            <a:r>
              <a:rPr lang="ro-RO" dirty="0" smtClean="0"/>
              <a:t>Participări </a:t>
            </a:r>
            <a:r>
              <a:rPr lang="ro-RO" dirty="0"/>
              <a:t>la târguri naţionale şi internaţionale; </a:t>
            </a:r>
            <a:endParaRPr lang="en-US" dirty="0"/>
          </a:p>
          <a:p>
            <a:pPr lvl="0"/>
            <a:r>
              <a:rPr lang="ro-RO" dirty="0"/>
              <a:t>Panouri informative electronice/computerizate în staţii de autobuz, benzinării, pieţe etc.; </a:t>
            </a:r>
            <a:endParaRPr lang="en-US" dirty="0"/>
          </a:p>
          <a:p>
            <a:pPr lvl="0"/>
            <a:r>
              <a:rPr lang="ro-RO" dirty="0"/>
              <a:t>Hărţi şi ghiduri turistice </a:t>
            </a:r>
            <a:r>
              <a:rPr lang="ro-RO" dirty="0" smtClean="0"/>
              <a:t>; </a:t>
            </a:r>
            <a:endParaRPr lang="en-US" dirty="0"/>
          </a:p>
          <a:p>
            <a:pPr lvl="0"/>
            <a:r>
              <a:rPr lang="ro-RO" dirty="0"/>
              <a:t>Reţele private de reduceri pentru serviciile de cazare;</a:t>
            </a:r>
            <a:endParaRPr lang="en-US" dirty="0"/>
          </a:p>
          <a:p>
            <a:pPr lvl="0"/>
            <a:r>
              <a:rPr lang="ro-RO" dirty="0"/>
              <a:t>Puncte de informare;</a:t>
            </a:r>
            <a:endParaRPr lang="en-US" dirty="0"/>
          </a:p>
          <a:p>
            <a:pPr lvl="0"/>
            <a:r>
              <a:rPr lang="ro-RO" dirty="0"/>
              <a:t>Publicaţii, articole în presa de specialitate;</a:t>
            </a:r>
            <a:endParaRPr lang="en-US" dirty="0"/>
          </a:p>
          <a:p>
            <a:pPr lvl="0"/>
            <a:r>
              <a:rPr lang="ro-RO" dirty="0"/>
              <a:t>Tipărituri ale organizaţiilor de turism ce oferă informaţii referitoare la muzee, obiective turistice, agrement, spectacole; </a:t>
            </a:r>
            <a:endParaRPr lang="en-US" dirty="0"/>
          </a:p>
          <a:p>
            <a:r>
              <a:rPr lang="ro-RO" dirty="0"/>
              <a:t>Pliante, ilustrate şi vederi, cataloage, fluturaşi </a:t>
            </a:r>
            <a:endParaRPr lang="en-US" dirty="0"/>
          </a:p>
        </p:txBody>
      </p:sp>
    </p:spTree>
    <p:extLst>
      <p:ext uri="{BB962C8B-B14F-4D97-AF65-F5344CB8AC3E}">
        <p14:creationId xmlns:p14="http://schemas.microsoft.com/office/powerpoint/2010/main" xmlns="" val="240592296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6474" y="845127"/>
            <a:ext cx="10626435" cy="1731818"/>
          </a:xfrm>
        </p:spPr>
        <p:txBody>
          <a:bodyPr/>
          <a:lstStyle/>
          <a:p>
            <a:pPr marL="0" indent="0">
              <a:buNone/>
            </a:pPr>
            <a:r>
              <a:rPr lang="ro-RO" dirty="0" smtClean="0"/>
              <a:t>Un </a:t>
            </a:r>
            <a:r>
              <a:rPr lang="ro-RO" dirty="0"/>
              <a:t>alt instrument important de promovare ar fi realizarea unui site de prezentare a zonei. </a:t>
            </a:r>
            <a:endParaRPr lang="en-US" dirty="0"/>
          </a:p>
          <a:p>
            <a:pPr marL="0" indent="0">
              <a:buNone/>
            </a:pPr>
            <a:endParaRPr lang="en-US" dirty="0"/>
          </a:p>
        </p:txBody>
      </p:sp>
      <p:pic>
        <p:nvPicPr>
          <p:cNvPr id="4" name="Picture 3"/>
          <p:cNvPicPr/>
          <p:nvPr/>
        </p:nvPicPr>
        <p:blipFill rotWithShape="1">
          <a:blip r:embed="rId2"/>
          <a:srcRect l="22505" t="4946" r="23158" b="7441"/>
          <a:stretch/>
        </p:blipFill>
        <p:spPr bwMode="auto">
          <a:xfrm>
            <a:off x="526474" y="2786552"/>
            <a:ext cx="4350327" cy="3879272"/>
          </a:xfrm>
          <a:prstGeom prst="rect">
            <a:avLst/>
          </a:prstGeom>
          <a:ln>
            <a:noFill/>
          </a:ln>
          <a:extLst>
            <a:ext uri="{53640926-AAD7-44D8-BBD7-CCE9431645EC}">
              <a14:shadowObscured xmlns:a14="http://schemas.microsoft.com/office/drawing/2010/main" xmlns=""/>
            </a:ext>
          </a:extLst>
        </p:spPr>
      </p:pic>
      <p:pic>
        <p:nvPicPr>
          <p:cNvPr id="5" name="Picture 4"/>
          <p:cNvPicPr>
            <a:picLocks noChangeAspect="1"/>
          </p:cNvPicPr>
          <p:nvPr/>
        </p:nvPicPr>
        <p:blipFill>
          <a:blip r:embed="rId3"/>
          <a:stretch>
            <a:fillRect/>
          </a:stretch>
        </p:blipFill>
        <p:spPr>
          <a:xfrm>
            <a:off x="5839691" y="4726188"/>
            <a:ext cx="4336473" cy="1978963"/>
          </a:xfrm>
          <a:prstGeom prst="rect">
            <a:avLst/>
          </a:prstGeom>
        </p:spPr>
      </p:pic>
      <p:pic>
        <p:nvPicPr>
          <p:cNvPr id="6" name="Picture 5"/>
          <p:cNvPicPr>
            <a:picLocks noChangeAspect="1"/>
          </p:cNvPicPr>
          <p:nvPr/>
        </p:nvPicPr>
        <p:blipFill>
          <a:blip r:embed="rId4"/>
          <a:stretch>
            <a:fillRect/>
          </a:stretch>
        </p:blipFill>
        <p:spPr>
          <a:xfrm>
            <a:off x="5839691" y="2786551"/>
            <a:ext cx="4336473" cy="1932255"/>
          </a:xfrm>
          <a:prstGeom prst="rect">
            <a:avLst/>
          </a:prstGeom>
        </p:spPr>
      </p:pic>
    </p:spTree>
    <p:extLst>
      <p:ext uri="{BB962C8B-B14F-4D97-AF65-F5344CB8AC3E}">
        <p14:creationId xmlns:p14="http://schemas.microsoft.com/office/powerpoint/2010/main" xmlns="" val="3785552112"/>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1" y="0"/>
            <a:ext cx="10515600" cy="881784"/>
          </a:xfrm>
        </p:spPr>
        <p:txBody>
          <a:bodyPr>
            <a:normAutofit fontScale="90000"/>
          </a:bodyPr>
          <a:lstStyle/>
          <a:p>
            <a:r>
              <a:rPr lang="en-US" b="1" dirty="0" smtClean="0"/>
              <a:t>                </a:t>
            </a:r>
            <a:br>
              <a:rPr lang="en-US" b="1" dirty="0" smtClean="0"/>
            </a:br>
            <a:r>
              <a:rPr lang="ro-RO" b="1" dirty="0" smtClean="0"/>
              <a:t>CONCLUZII Ș</a:t>
            </a:r>
            <a:r>
              <a:rPr lang="en-US" b="1" dirty="0" smtClean="0"/>
              <a:t>I</a:t>
            </a:r>
            <a:r>
              <a:rPr lang="ro-RO" b="1" dirty="0" smtClean="0"/>
              <a:t> </a:t>
            </a:r>
            <a:r>
              <a:rPr lang="ro-RO" b="1" dirty="0"/>
              <a:t>PROPUNERI</a:t>
            </a:r>
            <a:r>
              <a:rPr lang="en-US" b="1" dirty="0"/>
              <a:t/>
            </a:r>
            <a:br>
              <a:rPr lang="en-US" b="1" dirty="0"/>
            </a:br>
            <a:endParaRPr lang="en-US" dirty="0"/>
          </a:p>
        </p:txBody>
      </p:sp>
      <p:sp>
        <p:nvSpPr>
          <p:cNvPr id="3" name="Content Placeholder 2"/>
          <p:cNvSpPr>
            <a:spLocks noGrp="1"/>
          </p:cNvSpPr>
          <p:nvPr>
            <p:ph idx="1"/>
          </p:nvPr>
        </p:nvSpPr>
        <p:spPr>
          <a:xfrm>
            <a:off x="623455" y="1413165"/>
            <a:ext cx="10550236" cy="5151726"/>
          </a:xfrm>
        </p:spPr>
        <p:txBody>
          <a:bodyPr>
            <a:normAutofit/>
          </a:bodyPr>
          <a:lstStyle/>
          <a:p>
            <a:pPr fontAlgn="base"/>
            <a:r>
              <a:rPr lang="ro-RO" dirty="0"/>
              <a:t>Zona </a:t>
            </a:r>
            <a:r>
              <a:rPr lang="ro-RO" dirty="0" smtClean="0"/>
              <a:t>turistic</a:t>
            </a:r>
            <a:r>
              <a:rPr lang="en-US" dirty="0" smtClean="0"/>
              <a:t>ă</a:t>
            </a:r>
            <a:r>
              <a:rPr lang="ro-RO" dirty="0" smtClean="0"/>
              <a:t> </a:t>
            </a:r>
            <a:r>
              <a:rPr lang="ro-RO" dirty="0"/>
              <a:t>Runcu -Tismana este una din cele mai importante atracții turistice ale </a:t>
            </a:r>
            <a:r>
              <a:rPr lang="ro-RO" dirty="0" smtClean="0"/>
              <a:t>Gorjului unde ecoturismul s-a dezvoltat foarte mult</a:t>
            </a:r>
            <a:endParaRPr lang="en-US" dirty="0"/>
          </a:p>
          <a:p>
            <a:pPr fontAlgn="base"/>
            <a:r>
              <a:rPr lang="ro-RO" dirty="0"/>
              <a:t>Obiectivele turistice naturale se îmbină armonios cu cele antropice si dau o imagine de poveste, imagine cunoscută atât in tară, cât și în străinătate.Țara Gorjului de Sus, așa cum mai este cunoscută zona, oferă turiștilor posibilități multiple de recreere si agrement. Turismul cultural, turismul </a:t>
            </a:r>
            <a:r>
              <a:rPr lang="ro-RO" dirty="0" smtClean="0"/>
              <a:t>montan,ecoturismul și </a:t>
            </a:r>
            <a:r>
              <a:rPr lang="ro-RO" dirty="0"/>
              <a:t>agroturismul se îmbină armonios</a:t>
            </a:r>
            <a:r>
              <a:rPr lang="ro-RO" dirty="0" smtClean="0"/>
              <a:t>.</a:t>
            </a:r>
          </a:p>
          <a:p>
            <a:pPr fontAlgn="base"/>
            <a:r>
              <a:rPr lang="ro-RO" dirty="0" smtClean="0"/>
              <a:t>Traseele de cicloturism sporesc atracția zonei.</a:t>
            </a:r>
            <a:endParaRPr lang="en-US" dirty="0"/>
          </a:p>
          <a:p>
            <a:r>
              <a:rPr lang="ro-RO" dirty="0"/>
              <a:t>Pentru a  crește numărul de turişti,  vom apela la mai multe instrumente de promovare a turismului în zonă , cum ar fi: publicitatea prin tipărituri, realizarea unui proiect de branding ”Zona turistică  Runcu -Tismana ” prin care se doreşte participarea la târgurile de turism naţionale, cât şi internaţionale, şi nu în ultimul  rând, realizarea unui site de prezentare, prin care se urmăreşte atragerea atenţiei </a:t>
            </a:r>
            <a:r>
              <a:rPr lang="ro-RO" dirty="0" smtClean="0"/>
              <a:t>turiştilor</a:t>
            </a:r>
            <a:r>
              <a:rPr lang="en-US" dirty="0" smtClean="0"/>
              <a:t>.</a:t>
            </a:r>
            <a:endParaRPr lang="en-US" dirty="0"/>
          </a:p>
        </p:txBody>
      </p:sp>
    </p:spTree>
    <p:extLst>
      <p:ext uri="{BB962C8B-B14F-4D97-AF65-F5344CB8AC3E}">
        <p14:creationId xmlns:p14="http://schemas.microsoft.com/office/powerpoint/2010/main" xmlns="" val="196196190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2727" y="457199"/>
            <a:ext cx="10647218" cy="6137564"/>
          </a:xfrm>
        </p:spPr>
        <p:txBody>
          <a:bodyPr>
            <a:normAutofit/>
          </a:bodyPr>
          <a:lstStyle/>
          <a:p>
            <a:pPr marL="0" lvl="0" indent="0">
              <a:buNone/>
            </a:pPr>
            <a:r>
              <a:rPr lang="en-US" b="1" dirty="0" smtClean="0"/>
              <a:t>      </a:t>
            </a:r>
            <a:r>
              <a:rPr lang="en-US" sz="2800" b="1" dirty="0" smtClean="0">
                <a:latin typeface="Times New Roman" panose="02020603050405020304" pitchFamily="18" charset="0"/>
                <a:cs typeface="Times New Roman" panose="02020603050405020304" pitchFamily="18" charset="0"/>
              </a:rPr>
              <a:t>P</a:t>
            </a:r>
            <a:r>
              <a:rPr lang="ro-RO" sz="2800" b="1" dirty="0" smtClean="0">
                <a:latin typeface="Times New Roman" panose="02020603050405020304" pitchFamily="18" charset="0"/>
                <a:cs typeface="Times New Roman" panose="02020603050405020304" pitchFamily="18" charset="0"/>
              </a:rPr>
              <a:t>ropuneri  de dezvoltare și valorificare a potențialului turistic din </a:t>
            </a: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 </a:t>
            </a:r>
            <a:endParaRPr lang="en-US" sz="2800" b="1" dirty="0" smtClean="0">
              <a:latin typeface="Times New Roman" panose="02020603050405020304" pitchFamily="18" charset="0"/>
              <a:cs typeface="Times New Roman" panose="02020603050405020304" pitchFamily="18" charset="0"/>
            </a:endParaRPr>
          </a:p>
          <a:p>
            <a:pPr marL="0" lvl="0" indent="0">
              <a:buNone/>
            </a:pPr>
            <a:r>
              <a:rPr lang="en-US" sz="2400" b="1" dirty="0" smtClean="0">
                <a:latin typeface="Times New Roman" panose="02020603050405020304" pitchFamily="18" charset="0"/>
                <a:cs typeface="Times New Roman" panose="02020603050405020304" pitchFamily="18" charset="0"/>
              </a:rPr>
              <a:t>                                           zona </a:t>
            </a:r>
            <a:r>
              <a:rPr lang="en-US" sz="2400" b="1" dirty="0" err="1" smtClean="0">
                <a:latin typeface="Times New Roman" panose="02020603050405020304" pitchFamily="18" charset="0"/>
                <a:cs typeface="Times New Roman" panose="02020603050405020304" pitchFamily="18" charset="0"/>
              </a:rPr>
              <a:t>Runcu-Tismana</a:t>
            </a:r>
            <a:endParaRPr lang="en-US" sz="2400" b="1" dirty="0" smtClean="0">
              <a:latin typeface="Times New Roman" panose="02020603050405020304" pitchFamily="18" charset="0"/>
              <a:cs typeface="Times New Roman" panose="02020603050405020304" pitchFamily="18" charset="0"/>
            </a:endParaRPr>
          </a:p>
          <a:p>
            <a:pPr marL="0" lvl="0" indent="0">
              <a:buNone/>
            </a:pPr>
            <a:endParaRPr lang="en-US" sz="2400" b="1" dirty="0" smtClean="0">
              <a:latin typeface="Times New Roman" panose="02020603050405020304" pitchFamily="18" charset="0"/>
              <a:cs typeface="Times New Roman" panose="02020603050405020304" pitchFamily="18" charset="0"/>
            </a:endParaRPr>
          </a:p>
          <a:p>
            <a:pPr lvl="0"/>
            <a:r>
              <a:rPr lang="ro-RO" dirty="0" smtClean="0"/>
              <a:t>Protecţia </a:t>
            </a:r>
            <a:r>
              <a:rPr lang="ro-RO" dirty="0"/>
              <a:t>patrimoniului natural şi cultural al regiunii şi protejarea mediului înconjurător;</a:t>
            </a:r>
            <a:endParaRPr lang="en-US" dirty="0"/>
          </a:p>
          <a:p>
            <a:pPr lvl="0"/>
            <a:r>
              <a:rPr lang="ro-RO" dirty="0"/>
              <a:t>Dezvoltarea unui sistem de management a acestui patrimoniu prin implicarea conștientă a comunităţilor locale;</a:t>
            </a:r>
            <a:endParaRPr lang="en-US" dirty="0"/>
          </a:p>
          <a:p>
            <a:pPr lvl="0"/>
            <a:r>
              <a:rPr lang="ro-RO" dirty="0"/>
              <a:t>Revitalizarea tradiţiilor folclorice, meşteşugăreşti-artizanale ale Orasului Tismana şi întărirea identităţii locale, drept suport în combaterea sărăciei, pentru oprirea migraţiei locuitorilor din zonă prin crearea de noi locuri de muncă, generatoare de bunăstare;</a:t>
            </a:r>
            <a:endParaRPr lang="en-US" dirty="0"/>
          </a:p>
          <a:p>
            <a:pPr lvl="0"/>
            <a:r>
              <a:rPr lang="ro-RO" dirty="0"/>
              <a:t>Stimularea comunităţilor locale prin oferirea unor facilităţi, scutiri de taxe şi impozite pentru implicarea în acţiuni investiţionale în domeniul turismului rural şi al agroturismului;</a:t>
            </a:r>
            <a:endParaRPr lang="en-US" dirty="0"/>
          </a:p>
          <a:p>
            <a:endParaRPr lang="en-US" dirty="0"/>
          </a:p>
        </p:txBody>
      </p:sp>
    </p:spTree>
    <p:extLst>
      <p:ext uri="{BB962C8B-B14F-4D97-AF65-F5344CB8AC3E}">
        <p14:creationId xmlns:p14="http://schemas.microsoft.com/office/powerpoint/2010/main" xmlns="" val="702870998"/>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764" y="346363"/>
            <a:ext cx="10671751" cy="6373092"/>
          </a:xfrm>
        </p:spPr>
        <p:txBody>
          <a:bodyPr/>
          <a:lstStyle/>
          <a:p>
            <a:r>
              <a:rPr lang="ro-RO" dirty="0" smtClean="0"/>
              <a:t>În concluzie, Runcu –Tismana  este o zonă de un pitoresc aparte, încarcată de istorie  si cultură, bogată în obiective naturale si antropice în care orice om şi-ar dori să se piardă, să uite de sine</a:t>
            </a:r>
            <a:r>
              <a:rPr lang="en-US" dirty="0" smtClean="0"/>
              <a:t>.</a:t>
            </a:r>
          </a:p>
          <a:p>
            <a:r>
              <a:rPr lang="ro-RO" dirty="0"/>
              <a:t>În viitor, dacă se pune mai mult accent pe marketingul zonei, promovarea şi susţinerea artei populare şi dezvoltarea infrastructurii, Ţara  Gorjului de Sus, zona Runcu-Tismana poate deveni  suportul desfășurării unor afaceri profitabile în sfera </a:t>
            </a:r>
            <a:r>
              <a:rPr lang="ro-RO" dirty="0" smtClean="0"/>
              <a:t>turismului,in special a ecoturismului.  </a:t>
            </a:r>
            <a:endParaRPr lang="en-US" dirty="0"/>
          </a:p>
          <a:p>
            <a:endParaRPr lang="en-US" dirty="0"/>
          </a:p>
        </p:txBody>
      </p:sp>
    </p:spTree>
    <p:extLst>
      <p:ext uri="{BB962C8B-B14F-4D97-AF65-F5344CB8AC3E}">
        <p14:creationId xmlns:p14="http://schemas.microsoft.com/office/powerpoint/2010/main" xmlns="" val="119066068"/>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8225" y="-243993"/>
            <a:ext cx="5489050" cy="1704109"/>
          </a:xfrm>
        </p:spPr>
        <p:txBody>
          <a:bodyPr>
            <a:noAutofit/>
          </a:bodyPr>
          <a:lstStyle/>
          <a:p>
            <a:pPr marL="0" indent="0">
              <a:buNone/>
            </a:pPr>
            <a:r>
              <a:rPr lang="en-US" sz="3600" dirty="0" smtClean="0">
                <a:latin typeface="Algerian" panose="04020705040A02060702" pitchFamily="82" charset="0"/>
              </a:rPr>
              <a:t>                 </a:t>
            </a:r>
            <a:endParaRPr lang="en-US" sz="3600" dirty="0">
              <a:latin typeface="Algerian" panose="04020705040A02060702" pitchFamily="82" charset="0"/>
            </a:endParaRPr>
          </a:p>
          <a:p>
            <a:pPr marL="0" indent="0">
              <a:buNone/>
            </a:pPr>
            <a:r>
              <a:rPr lang="en-US" sz="3600" dirty="0" err="1" smtClean="0">
                <a:latin typeface="Algerian" panose="04020705040A02060702" pitchFamily="82" charset="0"/>
              </a:rPr>
              <a:t>AlegeȚi</a:t>
            </a:r>
            <a:r>
              <a:rPr lang="en-US" sz="3600" dirty="0" smtClean="0">
                <a:latin typeface="Algerian" panose="04020705040A02060702" pitchFamily="82" charset="0"/>
              </a:rPr>
              <a:t> GORJUL ca </a:t>
            </a:r>
            <a:r>
              <a:rPr lang="en-US" sz="3600" dirty="0" err="1" smtClean="0">
                <a:latin typeface="Algerian" panose="04020705040A02060702" pitchFamily="82" charset="0"/>
              </a:rPr>
              <a:t>destinaȚie</a:t>
            </a:r>
            <a:r>
              <a:rPr lang="en-US" sz="3600" dirty="0" smtClean="0">
                <a:latin typeface="Algerian" panose="04020705040A02060702" pitchFamily="82" charset="0"/>
              </a:rPr>
              <a:t>  </a:t>
            </a:r>
            <a:r>
              <a:rPr lang="en-US" sz="3600" dirty="0" err="1" smtClean="0">
                <a:latin typeface="Algerian" panose="04020705040A02060702" pitchFamily="82" charset="0"/>
              </a:rPr>
              <a:t>turisticĂ</a:t>
            </a:r>
            <a:r>
              <a:rPr lang="en-US" sz="3600" dirty="0" smtClean="0">
                <a:latin typeface="Algerian" panose="04020705040A02060702" pitchFamily="82" charset="0"/>
              </a:rPr>
              <a:t>!</a:t>
            </a:r>
          </a:p>
          <a:p>
            <a:endParaRPr lang="en-US" sz="3600" dirty="0">
              <a:latin typeface="Algerian" panose="04020705040A02060702" pitchFamily="82" charset="0"/>
            </a:endParaRPr>
          </a:p>
          <a:p>
            <a:pPr marL="0" indent="0">
              <a:buNone/>
            </a:pPr>
            <a:endParaRPr lang="en-US" sz="3600" dirty="0" smtClean="0">
              <a:latin typeface="Algerian" panose="04020705040A02060702" pitchFamily="82" charset="0"/>
            </a:endParaRPr>
          </a:p>
          <a:p>
            <a:endParaRPr lang="en-US" sz="3600" dirty="0">
              <a:latin typeface="Algerian" panose="04020705040A02060702" pitchFamily="82" charset="0"/>
            </a:endParaRPr>
          </a:p>
          <a:p>
            <a:pPr marL="0" indent="0">
              <a:buNone/>
            </a:pPr>
            <a:r>
              <a:rPr lang="en-US" sz="3600" dirty="0" err="1" smtClean="0">
                <a:latin typeface="Algerian" panose="04020705040A02060702" pitchFamily="82" charset="0"/>
              </a:rPr>
              <a:t>VeniȚi</a:t>
            </a:r>
            <a:r>
              <a:rPr lang="en-US" sz="3600" dirty="0" smtClean="0">
                <a:latin typeface="Algerian" panose="04020705040A02060702" pitchFamily="82" charset="0"/>
              </a:rPr>
              <a:t> </a:t>
            </a:r>
            <a:r>
              <a:rPr lang="en-US" sz="3600" dirty="0" err="1" smtClean="0">
                <a:latin typeface="Algerian" panose="04020705040A02060702" pitchFamily="82" charset="0"/>
              </a:rPr>
              <a:t>acasĂ</a:t>
            </a:r>
            <a:r>
              <a:rPr lang="en-US" sz="3600" dirty="0" smtClean="0">
                <a:latin typeface="Algerian" panose="04020705040A02060702" pitchFamily="82" charset="0"/>
              </a:rPr>
              <a:t> la BRÂNCUȘI!</a:t>
            </a:r>
            <a:endParaRPr lang="en-US" sz="3600" dirty="0">
              <a:latin typeface="Algerian" panose="04020705040A02060702" pitchFamily="82"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412994" y="1475118"/>
            <a:ext cx="3314700" cy="138112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669794" y="136644"/>
            <a:ext cx="2743200" cy="11430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748842" y="3057379"/>
            <a:ext cx="2466975" cy="184785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5166822" y="1882762"/>
            <a:ext cx="2867025" cy="1282338"/>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3709868" y="4904509"/>
            <a:ext cx="2619375" cy="1743075"/>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9889490" y="5028045"/>
            <a:ext cx="2061836" cy="1555029"/>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5709726" y="3313834"/>
            <a:ext cx="2466975" cy="1590675"/>
          </a:xfrm>
          <a:prstGeom prst="rect">
            <a:avLst/>
          </a:prstGeom>
        </p:spPr>
      </p:pic>
      <p:pic>
        <p:nvPicPr>
          <p:cNvPr id="12" name="Picture 11"/>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6761579" y="4952134"/>
            <a:ext cx="2695575" cy="1695450"/>
          </a:xfrm>
          <a:prstGeom prst="rect">
            <a:avLst/>
          </a:prstGeom>
        </p:spPr>
      </p:pic>
      <p:pic>
        <p:nvPicPr>
          <p:cNvPr id="13" name="Picture 1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2556331" y="2051193"/>
            <a:ext cx="2438400" cy="1591056"/>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794577" y="4904509"/>
            <a:ext cx="2343150" cy="1641475"/>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194950" y="2051193"/>
            <a:ext cx="2076993" cy="1752600"/>
          </a:xfrm>
          <a:prstGeom prst="rect">
            <a:avLst/>
          </a:prstGeom>
        </p:spPr>
      </p:pic>
      <p:pic>
        <p:nvPicPr>
          <p:cNvPr id="14" name="Audio 13">
            <a:hlinkClick r:id="" action="ppaction://media"/>
          </p:cNvPr>
          <p:cNvPicPr>
            <a:picLocks noChangeAspect="1"/>
          </p:cNvPicPr>
          <p:nvPr>
            <a:videoFile r:link="rId2"/>
            <p:extLst>
              <p:ext uri="{DAA4B4D4-6D71-4841-9C94-3DE7FCFB9230}">
                <p14:media xmlns:p14="http://schemas.microsoft.com/office/powerpoint/2010/main" xmlns="" r:embed="rId15"/>
              </p:ext>
            </p:extLst>
          </p:nvPr>
        </p:nvPicPr>
        <p:blipFill>
          <a:blip r:embed="rId1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xmlns="" val="2503936102"/>
      </p:ext>
    </p:extLst>
  </p:cSld>
  <p:clrMapOvr>
    <a:masterClrMapping/>
  </p:clrMapOvr>
  <mc:AlternateContent xmlns:mc="http://schemas.openxmlformats.org/markup-compatibility/2006">
    <mc:Choice xmlns:p14="http://schemas.microsoft.com/office/powerpoint/2010/main" xmlns="" Requires="p14">
      <p:transition spd="slow" p14:dur="1600" advTm="22791">
        <p14:gallery dir="l"/>
      </p:transition>
    </mc:Choice>
    <mc:Fallback>
      <p:transition spd="slow" advTm="227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ircle(in)">
                                      <p:cBhvr>
                                        <p:cTn id="23" dur="20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80">
                                          <p:stCondLst>
                                            <p:cond delay="0"/>
                                          </p:stCondLst>
                                        </p:cTn>
                                        <p:tgtEl>
                                          <p:spTgt spid="16"/>
                                        </p:tgtEl>
                                      </p:cBhvr>
                                    </p:animEffect>
                                    <p:anim calcmode="lin" valueType="num">
                                      <p:cBhvr>
                                        <p:cTn id="29"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4" dur="26">
                                          <p:stCondLst>
                                            <p:cond delay="650"/>
                                          </p:stCondLst>
                                        </p:cTn>
                                        <p:tgtEl>
                                          <p:spTgt spid="16"/>
                                        </p:tgtEl>
                                      </p:cBhvr>
                                      <p:to x="100000" y="60000"/>
                                    </p:animScale>
                                    <p:animScale>
                                      <p:cBhvr>
                                        <p:cTn id="35" dur="166" decel="50000">
                                          <p:stCondLst>
                                            <p:cond delay="676"/>
                                          </p:stCondLst>
                                        </p:cTn>
                                        <p:tgtEl>
                                          <p:spTgt spid="16"/>
                                        </p:tgtEl>
                                      </p:cBhvr>
                                      <p:to x="100000" y="100000"/>
                                    </p:animScale>
                                    <p:animScale>
                                      <p:cBhvr>
                                        <p:cTn id="36" dur="26">
                                          <p:stCondLst>
                                            <p:cond delay="1312"/>
                                          </p:stCondLst>
                                        </p:cTn>
                                        <p:tgtEl>
                                          <p:spTgt spid="16"/>
                                        </p:tgtEl>
                                      </p:cBhvr>
                                      <p:to x="100000" y="80000"/>
                                    </p:animScale>
                                    <p:animScale>
                                      <p:cBhvr>
                                        <p:cTn id="37" dur="166" decel="50000">
                                          <p:stCondLst>
                                            <p:cond delay="1338"/>
                                          </p:stCondLst>
                                        </p:cTn>
                                        <p:tgtEl>
                                          <p:spTgt spid="16"/>
                                        </p:tgtEl>
                                      </p:cBhvr>
                                      <p:to x="100000" y="100000"/>
                                    </p:animScale>
                                    <p:animScale>
                                      <p:cBhvr>
                                        <p:cTn id="38" dur="26">
                                          <p:stCondLst>
                                            <p:cond delay="1642"/>
                                          </p:stCondLst>
                                        </p:cTn>
                                        <p:tgtEl>
                                          <p:spTgt spid="16"/>
                                        </p:tgtEl>
                                      </p:cBhvr>
                                      <p:to x="100000" y="90000"/>
                                    </p:animScale>
                                    <p:animScale>
                                      <p:cBhvr>
                                        <p:cTn id="39" dur="166" decel="50000">
                                          <p:stCondLst>
                                            <p:cond delay="1668"/>
                                          </p:stCondLst>
                                        </p:cTn>
                                        <p:tgtEl>
                                          <p:spTgt spid="16"/>
                                        </p:tgtEl>
                                      </p:cBhvr>
                                      <p:to x="100000" y="100000"/>
                                    </p:animScale>
                                    <p:animScale>
                                      <p:cBhvr>
                                        <p:cTn id="40" dur="26">
                                          <p:stCondLst>
                                            <p:cond delay="1808"/>
                                          </p:stCondLst>
                                        </p:cTn>
                                        <p:tgtEl>
                                          <p:spTgt spid="16"/>
                                        </p:tgtEl>
                                      </p:cBhvr>
                                      <p:to x="100000" y="95000"/>
                                    </p:animScale>
                                    <p:animScale>
                                      <p:cBhvr>
                                        <p:cTn id="41" dur="166" decel="50000">
                                          <p:stCondLst>
                                            <p:cond delay="1834"/>
                                          </p:stCondLst>
                                        </p:cTn>
                                        <p:tgtEl>
                                          <p:spTgt spid="16"/>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ppt_w</p:attrName>
                                        </p:attrNameLst>
                                      </p:cBhvr>
                                      <p:tavLst>
                                        <p:tav tm="0">
                                          <p:val>
                                            <p:fltVal val="0"/>
                                          </p:val>
                                        </p:tav>
                                        <p:tav tm="100000">
                                          <p:val>
                                            <p:strVal val="#ppt_w"/>
                                          </p:val>
                                        </p:tav>
                                      </p:tavLst>
                                    </p:anim>
                                    <p:anim calcmode="lin" valueType="num">
                                      <p:cBhvr>
                                        <p:cTn id="52" dur="1000" fill="hold"/>
                                        <p:tgtEl>
                                          <p:spTgt spid="9"/>
                                        </p:tgtEl>
                                        <p:attrNameLst>
                                          <p:attrName>ppt_h</p:attrName>
                                        </p:attrNameLst>
                                      </p:cBhvr>
                                      <p:tavLst>
                                        <p:tav tm="0">
                                          <p:val>
                                            <p:fltVal val="0"/>
                                          </p:val>
                                        </p:tav>
                                        <p:tav tm="100000">
                                          <p:val>
                                            <p:strVal val="#ppt_h"/>
                                          </p:val>
                                        </p:tav>
                                      </p:tavLst>
                                    </p:anim>
                                    <p:anim calcmode="lin" valueType="num">
                                      <p:cBhvr>
                                        <p:cTn id="53" dur="1000" fill="hold"/>
                                        <p:tgtEl>
                                          <p:spTgt spid="9"/>
                                        </p:tgtEl>
                                        <p:attrNameLst>
                                          <p:attrName>style.rotation</p:attrName>
                                        </p:attrNameLst>
                                      </p:cBhvr>
                                      <p:tavLst>
                                        <p:tav tm="0">
                                          <p:val>
                                            <p:fltVal val="90"/>
                                          </p:val>
                                        </p:tav>
                                        <p:tav tm="100000">
                                          <p:val>
                                            <p:fltVal val="0"/>
                                          </p:val>
                                        </p:tav>
                                      </p:tavLst>
                                    </p:anim>
                                    <p:animEffect transition="in" filter="fade">
                                      <p:cBhvr>
                                        <p:cTn id="54" dur="10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45" presetClass="entr" presetSubtype="0"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000"/>
                                        <p:tgtEl>
                                          <p:spTgt spid="10"/>
                                        </p:tgtEl>
                                      </p:cBhvr>
                                    </p:animEffect>
                                    <p:anim calcmode="lin" valueType="num">
                                      <p:cBhvr>
                                        <p:cTn id="60" dur="2000" fill="hold"/>
                                        <p:tgtEl>
                                          <p:spTgt spid="10"/>
                                        </p:tgtEl>
                                        <p:attrNameLst>
                                          <p:attrName>ppt_w</p:attrName>
                                        </p:attrNameLst>
                                      </p:cBhvr>
                                      <p:tavLst>
                                        <p:tav tm="0" fmla="#ppt_w*sin(2.5*pi*$)">
                                          <p:val>
                                            <p:fltVal val="0"/>
                                          </p:val>
                                        </p:tav>
                                        <p:tav tm="100000">
                                          <p:val>
                                            <p:fltVal val="1"/>
                                          </p:val>
                                        </p:tav>
                                      </p:tavLst>
                                    </p:anim>
                                    <p:anim calcmode="lin" valueType="num">
                                      <p:cBhvr>
                                        <p:cTn id="61"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8"/>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circle(in)">
                                      <p:cBhvr>
                                        <p:cTn id="70" dur="2000"/>
                                        <p:tgtEl>
                                          <p:spTgt spid="11"/>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circle(in)">
                                      <p:cBhvr>
                                        <p:cTn id="75" dur="2000"/>
                                        <p:tgtEl>
                                          <p:spTgt spid="7"/>
                                        </p:tgtEl>
                                      </p:cBhvr>
                                    </p:animEffect>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nodeType="click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circle(in)">
                                      <p:cBhvr>
                                        <p:cTn id="8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81" fill="hold" display="0">
                  <p:stCondLst>
                    <p:cond delay="indefinite"/>
                  </p:stCondLst>
                  <p:endCondLst>
                    <p:cond evt="onStopAudio" delay="0">
                      <p:tgtEl>
                        <p:sldTgt/>
                      </p:tgtEl>
                    </p:cond>
                  </p:endCondLst>
                </p:cTn>
                <p:tgtEl>
                  <p:spTgt spid="1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BIBLIOGRAFIE</a:t>
            </a:r>
            <a:endParaRPr lang="en-US" dirty="0"/>
          </a:p>
        </p:txBody>
      </p:sp>
      <p:sp>
        <p:nvSpPr>
          <p:cNvPr id="3" name="Content Placeholder 2"/>
          <p:cNvSpPr>
            <a:spLocks noGrp="1"/>
          </p:cNvSpPr>
          <p:nvPr>
            <p:ph idx="1"/>
          </p:nvPr>
        </p:nvSpPr>
        <p:spPr/>
        <p:txBody>
          <a:bodyPr>
            <a:normAutofit lnSpcReduction="10000"/>
          </a:bodyPr>
          <a:lstStyle/>
          <a:p>
            <a:r>
              <a:rPr lang="ro-RO" dirty="0" smtClean="0"/>
              <a:t>Nistoreanu </a:t>
            </a:r>
            <a:r>
              <a:rPr lang="ro-RO" dirty="0" smtClean="0"/>
              <a:t>Puiu ,Management in turism</a:t>
            </a:r>
            <a:r>
              <a:rPr lang="ro-RO" b="1" dirty="0" smtClean="0"/>
              <a:t> ,</a:t>
            </a:r>
            <a:r>
              <a:rPr lang="ro-RO" dirty="0" smtClean="0"/>
              <a:t>Editura ASE, Bucuresti , 2002 </a:t>
            </a:r>
            <a:endParaRPr lang="en-US" dirty="0" smtClean="0"/>
          </a:p>
          <a:p>
            <a:r>
              <a:rPr lang="ro-RO" dirty="0" smtClean="0"/>
              <a:t>SimionTamara</a:t>
            </a:r>
            <a:r>
              <a:rPr lang="ro-RO" dirty="0" smtClean="0"/>
              <a:t>, Economia turismului si mediul inconjurator ,Editura Economica.Bucuresti,2010</a:t>
            </a:r>
            <a:endParaRPr lang="en-US" dirty="0" smtClean="0"/>
          </a:p>
          <a:p>
            <a:r>
              <a:rPr lang="ro-RO" dirty="0" smtClean="0"/>
              <a:t>Snack </a:t>
            </a:r>
            <a:r>
              <a:rPr lang="ro-RO" dirty="0" smtClean="0"/>
              <a:t>Oskar, Baron Petre, Neacşu Nicolae, Economia Turismului, Editura Expert, Bucureşti, 2003</a:t>
            </a:r>
            <a:endParaRPr lang="en-US" dirty="0" smtClean="0"/>
          </a:p>
          <a:p>
            <a:r>
              <a:rPr lang="ro-RO" dirty="0" smtClean="0"/>
              <a:t>*** </a:t>
            </a:r>
            <a:r>
              <a:rPr lang="ro-RO" dirty="0" smtClean="0"/>
              <a:t>- Consiliul Județean Gorj, www.cjgorj.ro. olitici</a:t>
            </a:r>
            <a:endParaRPr lang="en-US" dirty="0" smtClean="0"/>
          </a:p>
          <a:p>
            <a:r>
              <a:rPr lang="ro-RO" dirty="0" smtClean="0"/>
              <a:t> </a:t>
            </a:r>
            <a:r>
              <a:rPr lang="ro-RO" dirty="0" smtClean="0"/>
              <a:t>*** - Institutul Naţional de Statistică, www.insse.ro.  </a:t>
            </a:r>
            <a:endParaRPr lang="en-US" dirty="0" smtClean="0"/>
          </a:p>
          <a:p>
            <a:r>
              <a:rPr lang="ro-RO" dirty="0" smtClean="0"/>
              <a:t>*** </a:t>
            </a:r>
            <a:r>
              <a:rPr lang="ro-RO" dirty="0" smtClean="0"/>
              <a:t>- Wikipedia, www.wikipedia.org.  </a:t>
            </a:r>
            <a:endParaRPr lang="en-US" dirty="0" smtClean="0"/>
          </a:p>
          <a:p>
            <a:r>
              <a:rPr lang="ro-RO" dirty="0" smtClean="0"/>
              <a:t>Dănăricu </a:t>
            </a:r>
            <a:r>
              <a:rPr lang="ro-RO" dirty="0" smtClean="0"/>
              <a:t>Carmen Mariana,Dezvoltarea și promovarea zonei turistice Runcu-Tismana din județul Gorj,Editura New Est,Bucuresti,2018</a:t>
            </a:r>
            <a:endParaRPr lang="en-US" dirty="0" smtClean="0"/>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1.4|1.8|2.3|2.2|1.5|1.4|2.3|1.7|2.1|1.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667</TotalTime>
  <Words>1189</Words>
  <Application>Microsoft Office PowerPoint</Application>
  <PresentationFormat>Custom</PresentationFormat>
  <Paragraphs>173</Paragraphs>
  <Slides>22</Slides>
  <Notes>0</Notes>
  <HiddenSlides>0</HiddenSlides>
  <MMClips>1</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Ion</vt:lpstr>
      <vt:lpstr>Slide 1</vt:lpstr>
      <vt:lpstr>                          Conceptul de turism </vt:lpstr>
      <vt:lpstr>                           ECOTURISMUL  </vt:lpstr>
      <vt:lpstr>             Principiile Ecoturismului </vt:lpstr>
      <vt:lpstr>  Strategii de promovare a turismului</vt:lpstr>
      <vt:lpstr>      JUDEȚUL GORJ,PREZENTARE GENERALĂ</vt:lpstr>
      <vt:lpstr>             Zona  Runcu-Tismana</vt:lpstr>
      <vt:lpstr>          Potenţialul turistic antropic                </vt:lpstr>
      <vt:lpstr>Slide 9</vt:lpstr>
      <vt:lpstr>               Potenţialul turistic natural </vt:lpstr>
      <vt:lpstr>Slide 11</vt:lpstr>
      <vt:lpstr> Forme de turism practicate în zonă</vt:lpstr>
      <vt:lpstr>Trasee de cicloturism organizate în zona  Runcu-Tismana </vt:lpstr>
      <vt:lpstr>      Analiza SWOT a zonei Runcu-Tismana </vt:lpstr>
      <vt:lpstr>    Analiza SWOT a zonei Runcu-Tismana </vt:lpstr>
      <vt:lpstr>Slide 16</vt:lpstr>
      <vt:lpstr>Slide 17</vt:lpstr>
      <vt:lpstr>                 CONCLUZII ȘI PROPUNERI </vt:lpstr>
      <vt:lpstr>Slide 19</vt:lpstr>
      <vt:lpstr>Slide 20</vt:lpstr>
      <vt:lpstr>Slide 21</vt:lpstr>
      <vt:lpstr>                      BIBLIOGRAFIE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92</cp:revision>
  <dcterms:created xsi:type="dcterms:W3CDTF">2017-06-04T14:12:56Z</dcterms:created>
  <dcterms:modified xsi:type="dcterms:W3CDTF">2023-07-17T08:48:10Z</dcterms:modified>
</cp:coreProperties>
</file>