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72" r:id="rId11"/>
    <p:sldId id="273" r:id="rId12"/>
    <p:sldId id="263" r:id="rId13"/>
    <p:sldId id="266" r:id="rId14"/>
    <p:sldId id="268" r:id="rId15"/>
    <p:sldId id="269" r:id="rId16"/>
    <p:sldId id="270" r:id="rId17"/>
    <p:sldId id="274" r:id="rId18"/>
    <p:sldId id="275" r:id="rId19"/>
    <p:sldId id="276" r:id="rId20"/>
    <p:sldId id="265" r:id="rId21"/>
    <p:sldId id="267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F15CF-B994-4FC5-AC2D-1EB39EE5F34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2A0345-B338-4E84-ACD2-C90D0BABA058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Participarea la educație a copiilor preșcolari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28584-963D-4262-BEE5-FF2811929F5B}" type="parTrans" cxnId="{485DB596-1C62-4770-89C9-E019913A7C02}">
      <dgm:prSet/>
      <dgm:spPr/>
      <dgm:t>
        <a:bodyPr/>
        <a:lstStyle/>
        <a:p>
          <a:endParaRPr lang="en-US"/>
        </a:p>
      </dgm:t>
    </dgm:pt>
    <dgm:pt modelId="{0DFB2724-776B-4495-9EB7-96CD644AA441}" type="sibTrans" cxnId="{485DB596-1C62-4770-89C9-E019913A7C02}">
      <dgm:prSet/>
      <dgm:spPr/>
      <dgm:t>
        <a:bodyPr/>
        <a:lstStyle/>
        <a:p>
          <a:endParaRPr lang="en-US"/>
        </a:p>
      </dgm:t>
    </dgm:pt>
    <dgm:pt modelId="{C4EE8A28-A419-4029-8C5E-7A962383596A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Personalul didactic din educația timpurie (îndeosebi din înv.preșcolar)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C12D6-CC00-42BC-AB20-74ACF5801F19}" type="parTrans" cxnId="{A4BBD32E-FA9A-4F5C-8E07-DADEA71120E0}">
      <dgm:prSet/>
      <dgm:spPr/>
      <dgm:t>
        <a:bodyPr/>
        <a:lstStyle/>
        <a:p>
          <a:endParaRPr lang="en-US"/>
        </a:p>
      </dgm:t>
    </dgm:pt>
    <dgm:pt modelId="{C962C487-151B-43E8-A403-F4E1D669121E}" type="sibTrans" cxnId="{A4BBD32E-FA9A-4F5C-8E07-DADEA71120E0}">
      <dgm:prSet/>
      <dgm:spPr/>
      <dgm:t>
        <a:bodyPr/>
        <a:lstStyle/>
        <a:p>
          <a:endParaRPr lang="en-US"/>
        </a:p>
      </dgm:t>
    </dgm:pt>
    <dgm:pt modelId="{206CBD99-3DB9-47FA-826F-4427C6D1CD65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Politici și reglementări specifice domeniului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0133B-F308-475C-A194-847BA16CC44E}" type="parTrans" cxnId="{AFC3D1D5-535C-437A-AA1C-F0BE2D062B1E}">
      <dgm:prSet/>
      <dgm:spPr/>
      <dgm:t>
        <a:bodyPr/>
        <a:lstStyle/>
        <a:p>
          <a:endParaRPr lang="en-US"/>
        </a:p>
      </dgm:t>
    </dgm:pt>
    <dgm:pt modelId="{4981E8EF-EE64-40F9-9D7F-13EE6DF20315}" type="sibTrans" cxnId="{AFC3D1D5-535C-437A-AA1C-F0BE2D062B1E}">
      <dgm:prSet/>
      <dgm:spPr/>
      <dgm:t>
        <a:bodyPr/>
        <a:lstStyle/>
        <a:p>
          <a:endParaRPr lang="en-US"/>
        </a:p>
      </dgm:t>
    </dgm:pt>
    <dgm:pt modelId="{75D793D4-97A7-4FD9-8A9C-F3CF803A1BF9}">
      <dgm:prSet/>
      <dgm:spPr/>
      <dgm:t>
        <a:bodyPr/>
        <a:lstStyle/>
        <a:p>
          <a:r>
            <a:rPr lang="ro-RO" dirty="0">
              <a:latin typeface="Times New Roman" panose="02020603050405020304" pitchFamily="18" charset="0"/>
              <a:cs typeface="Times New Roman" panose="02020603050405020304" pitchFamily="18" charset="0"/>
            </a:rPr>
            <a:t>Programe și proiecte educaționale, parteneriate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66AC-4AF3-4769-8C44-38A24ABA57D9}" type="parTrans" cxnId="{597C9241-B9E6-495F-AAA0-3293A2358891}">
      <dgm:prSet/>
      <dgm:spPr/>
      <dgm:t>
        <a:bodyPr/>
        <a:lstStyle/>
        <a:p>
          <a:endParaRPr lang="en-US"/>
        </a:p>
      </dgm:t>
    </dgm:pt>
    <dgm:pt modelId="{B96F5BA3-DAF3-4509-B1FE-B5D5E2233682}" type="sibTrans" cxnId="{597C9241-B9E6-495F-AAA0-3293A2358891}">
      <dgm:prSet/>
      <dgm:spPr/>
      <dgm:t>
        <a:bodyPr/>
        <a:lstStyle/>
        <a:p>
          <a:endParaRPr lang="en-US"/>
        </a:p>
      </dgm:t>
    </dgm:pt>
    <dgm:pt modelId="{F572AE4D-30DB-44C1-900E-72CEDBC0C92B}" type="pres">
      <dgm:prSet presAssocID="{8EDF15CF-B994-4FC5-AC2D-1EB39EE5F3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3C5F9B-C5FB-45A8-BB69-67EAD577AB73}" type="pres">
      <dgm:prSet presAssocID="{982A0345-B338-4E84-ACD2-C90D0BABA058}" presName="hierRoot1" presStyleCnt="0"/>
      <dgm:spPr/>
    </dgm:pt>
    <dgm:pt modelId="{7B908B6A-A989-4116-8896-A91DD8D3AE1D}" type="pres">
      <dgm:prSet presAssocID="{982A0345-B338-4E84-ACD2-C90D0BABA058}" presName="composite" presStyleCnt="0"/>
      <dgm:spPr/>
    </dgm:pt>
    <dgm:pt modelId="{155B26AF-1A88-4980-9105-E7AE347A6258}" type="pres">
      <dgm:prSet presAssocID="{982A0345-B338-4E84-ACD2-C90D0BABA058}" presName="background" presStyleLbl="node0" presStyleIdx="0" presStyleCnt="4"/>
      <dgm:spPr/>
    </dgm:pt>
    <dgm:pt modelId="{D615914E-8486-4E43-81F5-8845D43968D2}" type="pres">
      <dgm:prSet presAssocID="{982A0345-B338-4E84-ACD2-C90D0BABA058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D2E4DB-5086-424B-8A59-5543C7C125DF}" type="pres">
      <dgm:prSet presAssocID="{982A0345-B338-4E84-ACD2-C90D0BABA058}" presName="hierChild2" presStyleCnt="0"/>
      <dgm:spPr/>
    </dgm:pt>
    <dgm:pt modelId="{4E674303-FC0C-46BB-9E67-59FFE8F54DD7}" type="pres">
      <dgm:prSet presAssocID="{C4EE8A28-A419-4029-8C5E-7A962383596A}" presName="hierRoot1" presStyleCnt="0"/>
      <dgm:spPr/>
    </dgm:pt>
    <dgm:pt modelId="{C9641D99-29C4-4A37-8973-8C94D8DA4297}" type="pres">
      <dgm:prSet presAssocID="{C4EE8A28-A419-4029-8C5E-7A962383596A}" presName="composite" presStyleCnt="0"/>
      <dgm:spPr/>
    </dgm:pt>
    <dgm:pt modelId="{2B1857A3-16D9-404D-A79A-0D8C63568F8D}" type="pres">
      <dgm:prSet presAssocID="{C4EE8A28-A419-4029-8C5E-7A962383596A}" presName="background" presStyleLbl="node0" presStyleIdx="1" presStyleCnt="4"/>
      <dgm:spPr/>
    </dgm:pt>
    <dgm:pt modelId="{7CF6B09D-2A6D-4CEC-990D-0D941E28EB9F}" type="pres">
      <dgm:prSet presAssocID="{C4EE8A28-A419-4029-8C5E-7A962383596A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CDF076-7E41-403B-85B7-E9F2F61990DA}" type="pres">
      <dgm:prSet presAssocID="{C4EE8A28-A419-4029-8C5E-7A962383596A}" presName="hierChild2" presStyleCnt="0"/>
      <dgm:spPr/>
    </dgm:pt>
    <dgm:pt modelId="{B25860B8-1DEF-4FDD-9D77-765253917D2A}" type="pres">
      <dgm:prSet presAssocID="{206CBD99-3DB9-47FA-826F-4427C6D1CD65}" presName="hierRoot1" presStyleCnt="0"/>
      <dgm:spPr/>
    </dgm:pt>
    <dgm:pt modelId="{2FA77C10-89F2-47A1-BC26-DC67C6E56695}" type="pres">
      <dgm:prSet presAssocID="{206CBD99-3DB9-47FA-826F-4427C6D1CD65}" presName="composite" presStyleCnt="0"/>
      <dgm:spPr/>
    </dgm:pt>
    <dgm:pt modelId="{B4F136A2-1E64-4AED-9F86-F8AD5B06685C}" type="pres">
      <dgm:prSet presAssocID="{206CBD99-3DB9-47FA-826F-4427C6D1CD65}" presName="background" presStyleLbl="node0" presStyleIdx="2" presStyleCnt="4"/>
      <dgm:spPr/>
    </dgm:pt>
    <dgm:pt modelId="{B3BB8BF4-D8D9-4539-8AEC-8AF0BD74CA83}" type="pres">
      <dgm:prSet presAssocID="{206CBD99-3DB9-47FA-826F-4427C6D1CD65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2E730-82AC-4CD4-ADE9-743A88564981}" type="pres">
      <dgm:prSet presAssocID="{206CBD99-3DB9-47FA-826F-4427C6D1CD65}" presName="hierChild2" presStyleCnt="0"/>
      <dgm:spPr/>
    </dgm:pt>
    <dgm:pt modelId="{E4181B94-9E4C-4F54-9423-66F1DD694233}" type="pres">
      <dgm:prSet presAssocID="{75D793D4-97A7-4FD9-8A9C-F3CF803A1BF9}" presName="hierRoot1" presStyleCnt="0"/>
      <dgm:spPr/>
    </dgm:pt>
    <dgm:pt modelId="{C33C17A0-B36F-4EE3-B75C-2B7885D55D81}" type="pres">
      <dgm:prSet presAssocID="{75D793D4-97A7-4FD9-8A9C-F3CF803A1BF9}" presName="composite" presStyleCnt="0"/>
      <dgm:spPr/>
    </dgm:pt>
    <dgm:pt modelId="{D77B9C49-55DC-4AF8-B9B4-3B2D4704D583}" type="pres">
      <dgm:prSet presAssocID="{75D793D4-97A7-4FD9-8A9C-F3CF803A1BF9}" presName="background" presStyleLbl="node0" presStyleIdx="3" presStyleCnt="4"/>
      <dgm:spPr/>
    </dgm:pt>
    <dgm:pt modelId="{43782782-C188-40E5-94F5-6A2DB01FDD5C}" type="pres">
      <dgm:prSet presAssocID="{75D793D4-97A7-4FD9-8A9C-F3CF803A1BF9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8134F-A7AB-4727-A1C1-0325BC77D5A3}" type="pres">
      <dgm:prSet presAssocID="{75D793D4-97A7-4FD9-8A9C-F3CF803A1BF9}" presName="hierChild2" presStyleCnt="0"/>
      <dgm:spPr/>
    </dgm:pt>
  </dgm:ptLst>
  <dgm:cxnLst>
    <dgm:cxn modelId="{A4BBD32E-FA9A-4F5C-8E07-DADEA71120E0}" srcId="{8EDF15CF-B994-4FC5-AC2D-1EB39EE5F347}" destId="{C4EE8A28-A419-4029-8C5E-7A962383596A}" srcOrd="1" destOrd="0" parTransId="{45BC12D6-CC00-42BC-AB20-74ACF5801F19}" sibTransId="{C962C487-151B-43E8-A403-F4E1D669121E}"/>
    <dgm:cxn modelId="{F920B3FB-5E79-4375-9329-C85CB2938783}" type="presOf" srcId="{982A0345-B338-4E84-ACD2-C90D0BABA058}" destId="{D615914E-8486-4E43-81F5-8845D43968D2}" srcOrd="0" destOrd="0" presId="urn:microsoft.com/office/officeart/2005/8/layout/hierarchy1"/>
    <dgm:cxn modelId="{433F0E94-653A-44FF-97CF-E11CEF7550DA}" type="presOf" srcId="{C4EE8A28-A419-4029-8C5E-7A962383596A}" destId="{7CF6B09D-2A6D-4CEC-990D-0D941E28EB9F}" srcOrd="0" destOrd="0" presId="urn:microsoft.com/office/officeart/2005/8/layout/hierarchy1"/>
    <dgm:cxn modelId="{485DB596-1C62-4770-89C9-E019913A7C02}" srcId="{8EDF15CF-B994-4FC5-AC2D-1EB39EE5F347}" destId="{982A0345-B338-4E84-ACD2-C90D0BABA058}" srcOrd="0" destOrd="0" parTransId="{CC428584-963D-4262-BEE5-FF2811929F5B}" sibTransId="{0DFB2724-776B-4495-9EB7-96CD644AA441}"/>
    <dgm:cxn modelId="{E8F710C1-F1F9-497F-9D6B-D153B4D784BC}" type="presOf" srcId="{206CBD99-3DB9-47FA-826F-4427C6D1CD65}" destId="{B3BB8BF4-D8D9-4539-8AEC-8AF0BD74CA83}" srcOrd="0" destOrd="0" presId="urn:microsoft.com/office/officeart/2005/8/layout/hierarchy1"/>
    <dgm:cxn modelId="{903BE647-B2CC-44FA-9816-515D7C1B57B7}" type="presOf" srcId="{8EDF15CF-B994-4FC5-AC2D-1EB39EE5F347}" destId="{F572AE4D-30DB-44C1-900E-72CEDBC0C92B}" srcOrd="0" destOrd="0" presId="urn:microsoft.com/office/officeart/2005/8/layout/hierarchy1"/>
    <dgm:cxn modelId="{597C9241-B9E6-495F-AAA0-3293A2358891}" srcId="{8EDF15CF-B994-4FC5-AC2D-1EB39EE5F347}" destId="{75D793D4-97A7-4FD9-8A9C-F3CF803A1BF9}" srcOrd="3" destOrd="0" parTransId="{081766AC-4AF3-4769-8C44-38A24ABA57D9}" sibTransId="{B96F5BA3-DAF3-4509-B1FE-B5D5E2233682}"/>
    <dgm:cxn modelId="{DEA08B71-BAF6-466C-A005-88F592DEC562}" type="presOf" srcId="{75D793D4-97A7-4FD9-8A9C-F3CF803A1BF9}" destId="{43782782-C188-40E5-94F5-6A2DB01FDD5C}" srcOrd="0" destOrd="0" presId="urn:microsoft.com/office/officeart/2005/8/layout/hierarchy1"/>
    <dgm:cxn modelId="{AFC3D1D5-535C-437A-AA1C-F0BE2D062B1E}" srcId="{8EDF15CF-B994-4FC5-AC2D-1EB39EE5F347}" destId="{206CBD99-3DB9-47FA-826F-4427C6D1CD65}" srcOrd="2" destOrd="0" parTransId="{F380133B-F308-475C-A194-847BA16CC44E}" sibTransId="{4981E8EF-EE64-40F9-9D7F-13EE6DF20315}"/>
    <dgm:cxn modelId="{FC5408D8-EFC6-4C5B-9875-6E5D2921BFE8}" type="presParOf" srcId="{F572AE4D-30DB-44C1-900E-72CEDBC0C92B}" destId="{653C5F9B-C5FB-45A8-BB69-67EAD577AB73}" srcOrd="0" destOrd="0" presId="urn:microsoft.com/office/officeart/2005/8/layout/hierarchy1"/>
    <dgm:cxn modelId="{512E3EC2-296D-4348-8CF5-F12F298F36EE}" type="presParOf" srcId="{653C5F9B-C5FB-45A8-BB69-67EAD577AB73}" destId="{7B908B6A-A989-4116-8896-A91DD8D3AE1D}" srcOrd="0" destOrd="0" presId="urn:microsoft.com/office/officeart/2005/8/layout/hierarchy1"/>
    <dgm:cxn modelId="{961AACF7-E9FD-4F15-8388-07F51B396B3D}" type="presParOf" srcId="{7B908B6A-A989-4116-8896-A91DD8D3AE1D}" destId="{155B26AF-1A88-4980-9105-E7AE347A6258}" srcOrd="0" destOrd="0" presId="urn:microsoft.com/office/officeart/2005/8/layout/hierarchy1"/>
    <dgm:cxn modelId="{145570A6-AE70-4D85-8249-9A6C4B3FBFFA}" type="presParOf" srcId="{7B908B6A-A989-4116-8896-A91DD8D3AE1D}" destId="{D615914E-8486-4E43-81F5-8845D43968D2}" srcOrd="1" destOrd="0" presId="urn:microsoft.com/office/officeart/2005/8/layout/hierarchy1"/>
    <dgm:cxn modelId="{60B51D27-6995-4986-BEC2-7BF3C3C611F0}" type="presParOf" srcId="{653C5F9B-C5FB-45A8-BB69-67EAD577AB73}" destId="{A3D2E4DB-5086-424B-8A59-5543C7C125DF}" srcOrd="1" destOrd="0" presId="urn:microsoft.com/office/officeart/2005/8/layout/hierarchy1"/>
    <dgm:cxn modelId="{F5E23CFF-D794-42F2-926E-E4D50F94E1B6}" type="presParOf" srcId="{F572AE4D-30DB-44C1-900E-72CEDBC0C92B}" destId="{4E674303-FC0C-46BB-9E67-59FFE8F54DD7}" srcOrd="1" destOrd="0" presId="urn:microsoft.com/office/officeart/2005/8/layout/hierarchy1"/>
    <dgm:cxn modelId="{1173ECF0-DDF7-498C-A939-4F111F15C0FB}" type="presParOf" srcId="{4E674303-FC0C-46BB-9E67-59FFE8F54DD7}" destId="{C9641D99-29C4-4A37-8973-8C94D8DA4297}" srcOrd="0" destOrd="0" presId="urn:microsoft.com/office/officeart/2005/8/layout/hierarchy1"/>
    <dgm:cxn modelId="{25259447-BD68-4576-9244-7ACC54DF2AF8}" type="presParOf" srcId="{C9641D99-29C4-4A37-8973-8C94D8DA4297}" destId="{2B1857A3-16D9-404D-A79A-0D8C63568F8D}" srcOrd="0" destOrd="0" presId="urn:microsoft.com/office/officeart/2005/8/layout/hierarchy1"/>
    <dgm:cxn modelId="{9AED7269-98D9-4C15-926F-2668DFDC954A}" type="presParOf" srcId="{C9641D99-29C4-4A37-8973-8C94D8DA4297}" destId="{7CF6B09D-2A6D-4CEC-990D-0D941E28EB9F}" srcOrd="1" destOrd="0" presId="urn:microsoft.com/office/officeart/2005/8/layout/hierarchy1"/>
    <dgm:cxn modelId="{C5A42B74-9AD3-4970-8ECB-8CCE3BA9091F}" type="presParOf" srcId="{4E674303-FC0C-46BB-9E67-59FFE8F54DD7}" destId="{42CDF076-7E41-403B-85B7-E9F2F61990DA}" srcOrd="1" destOrd="0" presId="urn:microsoft.com/office/officeart/2005/8/layout/hierarchy1"/>
    <dgm:cxn modelId="{99E17512-7B3E-4EBB-BCC0-A4EFC235DD7D}" type="presParOf" srcId="{F572AE4D-30DB-44C1-900E-72CEDBC0C92B}" destId="{B25860B8-1DEF-4FDD-9D77-765253917D2A}" srcOrd="2" destOrd="0" presId="urn:microsoft.com/office/officeart/2005/8/layout/hierarchy1"/>
    <dgm:cxn modelId="{ECA381AA-BD39-4555-AAD9-B905CA4364F1}" type="presParOf" srcId="{B25860B8-1DEF-4FDD-9D77-765253917D2A}" destId="{2FA77C10-89F2-47A1-BC26-DC67C6E56695}" srcOrd="0" destOrd="0" presId="urn:microsoft.com/office/officeart/2005/8/layout/hierarchy1"/>
    <dgm:cxn modelId="{73A1E3AB-5052-425C-A401-4EF75CED537D}" type="presParOf" srcId="{2FA77C10-89F2-47A1-BC26-DC67C6E56695}" destId="{B4F136A2-1E64-4AED-9F86-F8AD5B06685C}" srcOrd="0" destOrd="0" presId="urn:microsoft.com/office/officeart/2005/8/layout/hierarchy1"/>
    <dgm:cxn modelId="{B05DEA05-8FD8-4B0D-A3D6-1AB85EAB196C}" type="presParOf" srcId="{2FA77C10-89F2-47A1-BC26-DC67C6E56695}" destId="{B3BB8BF4-D8D9-4539-8AEC-8AF0BD74CA83}" srcOrd="1" destOrd="0" presId="urn:microsoft.com/office/officeart/2005/8/layout/hierarchy1"/>
    <dgm:cxn modelId="{9C8D16F6-686F-485B-A6B6-43097DFBFAB8}" type="presParOf" srcId="{B25860B8-1DEF-4FDD-9D77-765253917D2A}" destId="{1832E730-82AC-4CD4-ADE9-743A88564981}" srcOrd="1" destOrd="0" presId="urn:microsoft.com/office/officeart/2005/8/layout/hierarchy1"/>
    <dgm:cxn modelId="{D9A91353-03F6-4D51-AFFD-D92419CE9EE5}" type="presParOf" srcId="{F572AE4D-30DB-44C1-900E-72CEDBC0C92B}" destId="{E4181B94-9E4C-4F54-9423-66F1DD694233}" srcOrd="3" destOrd="0" presId="urn:microsoft.com/office/officeart/2005/8/layout/hierarchy1"/>
    <dgm:cxn modelId="{98AD557E-E05B-40F3-8850-452E59521FB9}" type="presParOf" srcId="{E4181B94-9E4C-4F54-9423-66F1DD694233}" destId="{C33C17A0-B36F-4EE3-B75C-2B7885D55D81}" srcOrd="0" destOrd="0" presId="urn:microsoft.com/office/officeart/2005/8/layout/hierarchy1"/>
    <dgm:cxn modelId="{5E6B3127-11B4-494E-911A-100BAB44FCCA}" type="presParOf" srcId="{C33C17A0-B36F-4EE3-B75C-2B7885D55D81}" destId="{D77B9C49-55DC-4AF8-B9B4-3B2D4704D583}" srcOrd="0" destOrd="0" presId="urn:microsoft.com/office/officeart/2005/8/layout/hierarchy1"/>
    <dgm:cxn modelId="{0CDE90D4-56F7-4456-BC81-10DA232C74EE}" type="presParOf" srcId="{C33C17A0-B36F-4EE3-B75C-2B7885D55D81}" destId="{43782782-C188-40E5-94F5-6A2DB01FDD5C}" srcOrd="1" destOrd="0" presId="urn:microsoft.com/office/officeart/2005/8/layout/hierarchy1"/>
    <dgm:cxn modelId="{2BA55857-BEE6-4671-B08B-6906CDC41220}" type="presParOf" srcId="{E4181B94-9E4C-4F54-9423-66F1DD694233}" destId="{4448134F-A7AB-4727-A1C1-0325BC77D5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26AF-1A88-4980-9105-E7AE347A6258}">
      <dsp:nvSpPr>
        <dsp:cNvPr id="0" name=""/>
        <dsp:cNvSpPr/>
      </dsp:nvSpPr>
      <dsp:spPr>
        <a:xfrm>
          <a:off x="2813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5914E-8486-4E43-81F5-8845D43968D2}">
      <dsp:nvSpPr>
        <dsp:cNvPr id="0" name=""/>
        <dsp:cNvSpPr/>
      </dsp:nvSpPr>
      <dsp:spPr>
        <a:xfrm>
          <a:off x="226040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Participarea la educație a copiilor preșcolari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405" y="1297696"/>
        <a:ext cx="1934310" cy="1201010"/>
      </dsp:txXfrm>
    </dsp:sp>
    <dsp:sp modelId="{2B1857A3-16D9-404D-A79A-0D8C63568F8D}">
      <dsp:nvSpPr>
        <dsp:cNvPr id="0" name=""/>
        <dsp:cNvSpPr/>
      </dsp:nvSpPr>
      <dsp:spPr>
        <a:xfrm>
          <a:off x="2458307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6B09D-2A6D-4CEC-990D-0D941E28EB9F}">
      <dsp:nvSpPr>
        <dsp:cNvPr id="0" name=""/>
        <dsp:cNvSpPr/>
      </dsp:nvSpPr>
      <dsp:spPr>
        <a:xfrm>
          <a:off x="2681533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Personalul didactic din educația timpurie (îndeosebi din înv.preșcolar)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898" y="1297696"/>
        <a:ext cx="1934310" cy="1201010"/>
      </dsp:txXfrm>
    </dsp:sp>
    <dsp:sp modelId="{B4F136A2-1E64-4AED-9F86-F8AD5B06685C}">
      <dsp:nvSpPr>
        <dsp:cNvPr id="0" name=""/>
        <dsp:cNvSpPr/>
      </dsp:nvSpPr>
      <dsp:spPr>
        <a:xfrm>
          <a:off x="4913800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B8BF4-D8D9-4539-8AEC-8AF0BD74CA83}">
      <dsp:nvSpPr>
        <dsp:cNvPr id="0" name=""/>
        <dsp:cNvSpPr/>
      </dsp:nvSpPr>
      <dsp:spPr>
        <a:xfrm>
          <a:off x="5137027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Politici și reglementări specifice domeniului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4392" y="1297696"/>
        <a:ext cx="1934310" cy="1201010"/>
      </dsp:txXfrm>
    </dsp:sp>
    <dsp:sp modelId="{D77B9C49-55DC-4AF8-B9B4-3B2D4704D583}">
      <dsp:nvSpPr>
        <dsp:cNvPr id="0" name=""/>
        <dsp:cNvSpPr/>
      </dsp:nvSpPr>
      <dsp:spPr>
        <a:xfrm>
          <a:off x="7369294" y="1048266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82782-C188-40E5-94F5-6A2DB01FDD5C}">
      <dsp:nvSpPr>
        <dsp:cNvPr id="0" name=""/>
        <dsp:cNvSpPr/>
      </dsp:nvSpPr>
      <dsp:spPr>
        <a:xfrm>
          <a:off x="7592521" y="1260331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Programe și proiecte educaționale, parteneriate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29886" y="1297696"/>
        <a:ext cx="1934310" cy="120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17-Sep-19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17-Sep-19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2A5C7-C516-4EF8-A182-905CE600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5" y="802298"/>
            <a:ext cx="9713844" cy="1530085"/>
          </a:xfrm>
        </p:spPr>
        <p:txBody>
          <a:bodyPr>
            <a:normAutofit/>
          </a:bodyPr>
          <a:lstStyle/>
          <a:p>
            <a:pPr algn="ctr"/>
            <a:r>
              <a:rPr lang="ro-RO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PRIMII ANI, O EDUCAȚIE INCLUZIVĂ ȘI DE CALITATE 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rofessor">
            <a:extLst>
              <a:ext uri="{FF2B5EF4-FFF2-40B4-BE49-F238E27FC236}">
                <a16:creationId xmlns:a16="http://schemas.microsoft.com/office/drawing/2014/main" xmlns="" id="{3A470AA6-C8EA-40D8-BEBE-56F2F2895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79116" y="4508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012" y="727442"/>
            <a:ext cx="4354868" cy="4628269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7E6664C-7C9F-4887-82E0-B3E38AA5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6" y="149914"/>
            <a:ext cx="6541477" cy="5809159"/>
          </a:xfrm>
        </p:spPr>
      </p:pic>
      <p:sp>
        <p:nvSpPr>
          <p:cNvPr id="2" name="Oval Callout 1"/>
          <p:cNvSpPr/>
          <p:nvPr/>
        </p:nvSpPr>
        <p:spPr>
          <a:xfrm>
            <a:off x="7614877" y="149914"/>
            <a:ext cx="3696021" cy="1563625"/>
          </a:xfrm>
          <a:prstGeom prst="wedgeEllipseCallout">
            <a:avLst>
              <a:gd name="adj1" fmla="val -61038"/>
              <a:gd name="adj2" fmla="val 45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maxim de copii la grupă și numărul de copii alocat pe persoană 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(grupe de copii de 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și 4 ani) </a:t>
            </a:r>
          </a:p>
        </p:txBody>
      </p:sp>
    </p:spTree>
    <p:extLst>
      <p:ext uri="{BB962C8B-B14F-4D97-AF65-F5344CB8AC3E}">
        <p14:creationId xmlns:p14="http://schemas.microsoft.com/office/powerpoint/2010/main" val="245033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471" y="267286"/>
            <a:ext cx="5561428" cy="558135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modificare în LEN nr.1/2011 și COR pentru menționarea profesorului pentru educație timpurie, nivel 6A/6B;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clarificare COR legată de educatorul </a:t>
            </a:r>
            <a:r>
              <a:rPr lang="ro-RO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puericultor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se regăsește și la grupa educație și la grupa categoriilor profesionale din social/îngrijire și care a favorizat angajarea unor educatori </a:t>
            </a:r>
            <a:r>
              <a:rPr lang="ro-RO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puericultori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nu sunt formați conform prevederilor LEN nr.1/2011, în creșe;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privind Metodologia de recunoaștere a unor competențe pentru personalul din creșe, care urmează să lucreze ca educator puericultor/profesor pentru educație timpurie, precum și pentru nominalizarea unor rute flexibile de formare pentru educatorul puericultor/profesorul pentru educație timpurie;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propunerea unui set de discipline obligatorii pentru formarea inițială a profesorului pentru educație timpurie, indiferent de ruta de formare.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A70F6F-8C21-411D-B8C7-19522D73E3CF}"/>
              </a:ext>
            </a:extLst>
          </p:cNvPr>
          <p:cNvSpPr/>
          <p:nvPr/>
        </p:nvSpPr>
        <p:spPr>
          <a:xfrm>
            <a:off x="534572" y="2136339"/>
            <a:ext cx="5561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Necesitatea dezvoltării, unificării (nivel 5A/5B pt.profesorii din educatie timpurie care lucrează cu  copii de 0-6 ani) și creșterii calității sistemului de formare continuă și inițială a personalului didactic din educația timpurie. Necesitatea extinderii tematicilor către: educația incluzivă, educația outdoor, educația socio-emoțională, cercetarea educațională, profesorul reflexiv etc. și, implicit, încurajarea și stimularea cadrelor didactice în direcția microcercetării educaționale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9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POLITICI ȘI REGLEMENTĂRI SPECIFICE DOMENIULUI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63C64CCF-43AC-475D-B106-9711BD590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1" r="-1" b="3129"/>
          <a:stretch/>
        </p:blipFill>
        <p:spPr bwMode="auto">
          <a:xfrm>
            <a:off x="5738191" y="2186610"/>
            <a:ext cx="531666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48D4D83-DF64-4D16-B7C9-8BA526C1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354" y="2166425"/>
            <a:ext cx="8679767" cy="344658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0922" y="3841587"/>
            <a:ext cx="180574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singură structură până la debutul </a:t>
            </a:r>
            <a:r>
              <a:rPr lang="ro-RO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înv.primar</a:t>
            </a:r>
            <a:endParaRPr lang="ro-RO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3843" y="4013530"/>
            <a:ext cx="180574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Guvernare coerentă sub o singură autoritate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764" y="4185189"/>
            <a:ext cx="180574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Profesioniști înalt calificați pentru copiii sub 3 ani și peste 3 ani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9685" y="4429028"/>
            <a:ext cx="180574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o-RO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 educaționale pentru întreaga perioadă de EÎTC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10312" y="2166425"/>
            <a:ext cx="2139696" cy="1427167"/>
          </a:xfrm>
          <a:prstGeom prst="wedgeEllipseCallout">
            <a:avLst>
              <a:gd name="adj1" fmla="val 57328"/>
              <a:gd name="adj2" fmla="val -43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Dimensiuni ale politicii de integrare în domeniul EÎTC</a:t>
            </a:r>
          </a:p>
        </p:txBody>
      </p:sp>
    </p:spTree>
    <p:extLst>
      <p:ext uri="{BB962C8B-B14F-4D97-AF65-F5344CB8AC3E}">
        <p14:creationId xmlns:p14="http://schemas.microsoft.com/office/powerpoint/2010/main" val="77629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6" y="1692567"/>
            <a:ext cx="3880329" cy="3695358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BF6DDE10-B96A-419B-8CBE-638BF7F6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267286"/>
            <a:ext cx="7230793" cy="5556739"/>
          </a:xfrm>
        </p:spPr>
      </p:pic>
      <p:sp>
        <p:nvSpPr>
          <p:cNvPr id="2" name="Oval Callout 1"/>
          <p:cNvSpPr/>
          <p:nvPr/>
        </p:nvSpPr>
        <p:spPr>
          <a:xfrm>
            <a:off x="7635240" y="192024"/>
            <a:ext cx="3657600" cy="1115568"/>
          </a:xfrm>
          <a:prstGeom prst="wedgeEllipseCallout">
            <a:avLst>
              <a:gd name="adj1" fmla="val -5058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structurilor de EÎTC (unitar sau separat – în funcție de vârstă)</a:t>
            </a:r>
          </a:p>
        </p:txBody>
      </p:sp>
    </p:spTree>
    <p:extLst>
      <p:ext uri="{BB962C8B-B14F-4D97-AF65-F5344CB8AC3E}">
        <p14:creationId xmlns:p14="http://schemas.microsoft.com/office/powerpoint/2010/main" val="98886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804889"/>
            <a:ext cx="4009292" cy="4639308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xmlns="" id="{1CB05C8E-8A33-423B-8BED-0F5A86315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239151"/>
            <a:ext cx="6761871" cy="5641143"/>
          </a:xfrm>
        </p:spPr>
      </p:pic>
      <p:sp>
        <p:nvSpPr>
          <p:cNvPr id="2" name="Oval Callout 1"/>
          <p:cNvSpPr/>
          <p:nvPr/>
        </p:nvSpPr>
        <p:spPr>
          <a:xfrm>
            <a:off x="1362456" y="239151"/>
            <a:ext cx="3758184" cy="1344168"/>
          </a:xfrm>
          <a:prstGeom prst="wedgeEllipseCallout">
            <a:avLst>
              <a:gd name="adj1" fmla="val 48753"/>
              <a:gd name="adj2" fmla="val 51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Autorități responsabile pentru furnizarea serviciilor de EÎTC</a:t>
            </a:r>
          </a:p>
        </p:txBody>
      </p:sp>
    </p:spTree>
    <p:extLst>
      <p:ext uri="{BB962C8B-B14F-4D97-AF65-F5344CB8AC3E}">
        <p14:creationId xmlns:p14="http://schemas.microsoft.com/office/powerpoint/2010/main" val="198438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9" y="804889"/>
            <a:ext cx="4149969" cy="4217277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9CA13A94-6A69-4A16-9907-B9BE4E80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6" y="182880"/>
            <a:ext cx="7104185" cy="5711483"/>
          </a:xfrm>
        </p:spPr>
      </p:pic>
      <p:sp>
        <p:nvSpPr>
          <p:cNvPr id="2" name="Oval Callout 1"/>
          <p:cNvSpPr/>
          <p:nvPr/>
        </p:nvSpPr>
        <p:spPr>
          <a:xfrm>
            <a:off x="7690104" y="118872"/>
            <a:ext cx="3675888" cy="1371600"/>
          </a:xfrm>
          <a:prstGeom prst="wedgeEllipseCallout">
            <a:avLst>
              <a:gd name="adj1" fmla="val -58395"/>
              <a:gd name="adj2" fmla="val 5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Vârsta de la care este garantat un loc în serviciile de EÎTC</a:t>
            </a:r>
          </a:p>
        </p:txBody>
      </p:sp>
    </p:spTree>
    <p:extLst>
      <p:ext uri="{BB962C8B-B14F-4D97-AF65-F5344CB8AC3E}">
        <p14:creationId xmlns:p14="http://schemas.microsoft.com/office/powerpoint/2010/main" val="308384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471" y="267286"/>
            <a:ext cx="5561428" cy="558135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definitivarea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documentului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concepție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revizuirea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(2005),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conturat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UNICEF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CEDP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IȘE, 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implicarea mediului economic și de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 sprijini accesul și oferirea de servicii de calitate în educația timpurie; </a:t>
            </a: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comun (MEN, MMJS, MS, MDRAP) de preluare a creșelor de la autoritățile publice locale și/sau de partajare a responsabilităților privind organizarea și funcționarea creșelor;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revizuire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 nr.1252/2012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analizarea oportunității abrogării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Legii nr.263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propunere de OM privind aprobarea metodologiei de calcul a costului standard pentru nivelul antepreșcolar.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A70F6F-8C21-411D-B8C7-19522D73E3CF}"/>
              </a:ext>
            </a:extLst>
          </p:cNvPr>
          <p:cNvSpPr/>
          <p:nvPr/>
        </p:nvSpPr>
        <p:spPr>
          <a:xfrm>
            <a:off x="534572" y="2413337"/>
            <a:ext cx="5561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legislaţii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corente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ani.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Necesitatea organizării și funcționării sistemului de educație timpurie antepreșcolară (0-3 ani), în acord cu prevederile legale existente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9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5" y="267286"/>
            <a:ext cx="5276813" cy="5581357"/>
          </a:xfrm>
        </p:spPr>
        <p:txBody>
          <a:bodyPr>
            <a:normAutofit fontScale="92500"/>
          </a:bodyPr>
          <a:lstStyle/>
          <a:p>
            <a:pPr lvl="0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monitorizare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APL, a MEN/ISJ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nr.248/2015 (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tichetul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delegarea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cadrele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cunoştinţe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fr-F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Școala</a:t>
            </a: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fiecărei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creşterii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cooperării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cadre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inițiativelor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comunitară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proiectele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-pilot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Bacău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Brașov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42421E-3B38-4891-AEEA-9B59A5CCC14C}"/>
              </a:ext>
            </a:extLst>
          </p:cNvPr>
          <p:cNvSpPr/>
          <p:nvPr/>
        </p:nvSpPr>
        <p:spPr>
          <a:xfrm>
            <a:off x="389206" y="21492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Acces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inadecvat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învăţământul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preşcolar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copiii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grupurile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dezavantajate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ro-RO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6" y="154745"/>
            <a:ext cx="5680086" cy="1716257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identificate și posibile soluții </a:t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intern de analiză,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58377-A547-4013-9430-6DF46804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5" y="267286"/>
            <a:ext cx="5276813" cy="558135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flexibilizarea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(program de week-end, program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vacanță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recreativ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după-amiaza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spațiile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grupelor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etc.);</a:t>
            </a:r>
          </a:p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inovative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multifuncțional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jucării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bisericii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mobilă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înființate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angajatori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domiciliu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înființarea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tipuri de spații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în containere,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îndeosebi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menține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viabile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4 ani). </a:t>
            </a:r>
          </a:p>
          <a:p>
            <a:pPr marL="0" lvl="0" indent="0">
              <a:buNone/>
            </a:pPr>
            <a:endParaRPr lang="en-US" dirty="0"/>
          </a:p>
          <a:p>
            <a:pPr lvl="0" algn="just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42421E-3B38-4891-AEEA-9B59A5CCC14C}"/>
              </a:ext>
            </a:extLst>
          </p:cNvPr>
          <p:cNvSpPr/>
          <p:nvPr/>
        </p:nvSpPr>
        <p:spPr>
          <a:xfrm>
            <a:off x="389206" y="21492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o-RO" i="1" dirty="0">
              <a:latin typeface="Times New Roman" panose="02020603050405020304" pitchFamily="18" charset="0"/>
            </a:endParaRPr>
          </a:p>
          <a:p>
            <a:pPr algn="just"/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furnizarea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oportunităţi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comunitare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preşcolari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23681-BB90-4007-BC25-95145B1E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DECLARAȚII – CHEIE 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o-RO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RECOMANDAREA CONSILIULUI din 22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îngrijire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4BAEB0-2108-43CD-8E7C-1C903D67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2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esențial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deprinderii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conviețui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societăți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eterogene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gradual;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viață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prealabilă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nivelurile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Investițiile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ctivitatea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profesioniștilor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îngrijirii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impact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7809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PROIECTE ȘI PROGRAME EDUCAȚIONALE, PARTENERIATE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13E4D48-111D-4CA0-BD8C-8B185A09E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9" r="-1" b="-1"/>
          <a:stretch/>
        </p:blipFill>
        <p:spPr bwMode="auto">
          <a:xfrm>
            <a:off x="5883965" y="2160104"/>
            <a:ext cx="5170889" cy="31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7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64008"/>
            <a:ext cx="1092708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77493"/>
            <a:ext cx="11918195" cy="67805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părinţilor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ducaţi</a:t>
            </a:r>
            <a:r>
              <a:rPr lang="en-US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undaţia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opiii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oştri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citim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mileniul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continuă și cu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Alteliere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lectură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Momentul de lectură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cogrădiniţa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continuă și cu proiectul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Grădina de liniște, relaxare și învățare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naţional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stimulare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interesului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alokagathia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grădiniţe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rogramul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antepreșcolar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multifuncționale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 by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tep, UNICEF, MEN,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educaţional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promovare a educației pentru participare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 abilităților </a:t>
            </a:r>
            <a:r>
              <a:rPr lang="ro-RO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-emoționale la copiii cu vârste de la 3 la 7 ani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UNICEF, Asociația de părinți Căsuța cu povești Bistrița, ISJ-uri);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roiect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Practici progresive educaționale în grădiniță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ISJ </a:t>
            </a:r>
            <a:r>
              <a:rPr lang="ro-RO" sz="22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Brăila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Alba, Buzău, Constanța, Hunedoara, Prahova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roiect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ncluziunea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furnizare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sociale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componenta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timpurie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(UNICEF, CEDP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 by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tep, MEN, ISJ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acău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primăriile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grădinițele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de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jud.Bacău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;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fr-FR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(MEN, BCR, APPE,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nfomedia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ISJ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fr-FR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România crește cu tine – educația timpurie o investiție în viitor 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(CEDP Step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în parteneriat cu Reprezentanța UNICEF România, ISSA și MEN, cu finanțare elvețiană, prin Fundațiile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Botnar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Jacobs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Proiect educațional necompetitiv </a:t>
            </a:r>
            <a:r>
              <a:rPr lang="ro-RO" sz="22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Educație timpurie incluzivă și de calitate 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(MEN, </a:t>
            </a:r>
            <a:r>
              <a:rPr lang="ro-RO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Univ.din</a:t>
            </a:r>
            <a:r>
              <a:rPr lang="ro-RO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Arad, Pitești, Suceava).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ro-RO" sz="2800" dirty="0"/>
              <a:t/>
            </a:r>
            <a:br>
              <a:rPr lang="ro-RO" sz="2800" dirty="0"/>
            </a:br>
            <a:r>
              <a:rPr lang="ro-RO" sz="2800" dirty="0"/>
              <a:t> </a:t>
            </a:r>
            <a:br>
              <a:rPr lang="ro-RO" sz="2800" dirty="0"/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4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4656" y="294866"/>
            <a:ext cx="30413611" cy="13515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ro-RO" altLang="ro-RO" sz="2800" dirty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ro-RO" sz="2800" dirty="0"/>
              <a:t/>
            </a:r>
            <a:br>
              <a:rPr lang="ro-RO" sz="2800" dirty="0"/>
            </a:br>
            <a:r>
              <a:rPr lang="ro-RO" sz="2800" dirty="0"/>
              <a:t> </a:t>
            </a:r>
            <a:br>
              <a:rPr lang="ro-RO" sz="2800" dirty="0"/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se3.mm.bing.net/th?id=OIP.Q0dRdK0o04Lmc4y9qox8PAHaH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6" y="131736"/>
            <a:ext cx="7291951" cy="57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849892" y="2045776"/>
            <a:ext cx="3983064" cy="2293749"/>
          </a:xfrm>
          <a:prstGeom prst="wedgeEllipseCallout">
            <a:avLst>
              <a:gd name="adj1" fmla="val -58197"/>
              <a:gd name="adj2" fmla="val 4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sănătate și împliniri !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1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23681-BB90-4007-BC25-95145B1E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 DE ANALIZĂ</a:t>
            </a:r>
            <a:r>
              <a:rPr lang="ro-RO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Anul școlar </a:t>
            </a:r>
            <a:r>
              <a:rPr lang="ro-RO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2018 - 2019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D6CF24C-17DB-451D-A345-CC6F6F5FE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09521"/>
              </p:ext>
            </p:extLst>
          </p:nvPr>
        </p:nvGraphicFramePr>
        <p:xfrm>
          <a:off x="1450975" y="2080591"/>
          <a:ext cx="9604375" cy="358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01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LA EDUCAȚIE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xmlns="" id="{DAC426C0-0D8C-4D4A-B9AA-E3718B8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686" y="2360746"/>
            <a:ext cx="5301168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9802E-C4C1-48FE-9580-9B3F6934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 2017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6 ani)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2E173F-CA2A-4DD8-BA32-D9ED86795C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 – 95,4% </a:t>
            </a:r>
          </a:p>
          <a:p>
            <a:pPr marL="0" indent="0" algn="ctr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ROCENTE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NTRE 100% </a:t>
            </a: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95,4%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- 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Britanie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Danemarca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Norvegia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Malta, Luxembourg, Germania,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Suedia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Austria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9EF6F-C6C8-40F2-A41B-E989B1230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RO – 89,6%</a:t>
            </a:r>
            <a:endParaRPr lang="ro-RO" dirty="0"/>
          </a:p>
          <a:p>
            <a:pPr marL="0" indent="0" algn="ctr">
              <a:buNone/>
            </a:pPr>
            <a:r>
              <a:rPr lang="ro-RO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PROCENTE SUB 89,6%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87,8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Finlanda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83,9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81,5%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73,1%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Elve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54,7%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Turcia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2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600734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endParaRPr lang="ro-RO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6B9ADCF-6388-452A-AE6E-A6D27DBC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Starea învățământului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ani)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7666DC9-6E4A-44D1-9076-B0B105A8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63244"/>
              </p:ext>
            </p:extLst>
          </p:nvPr>
        </p:nvGraphicFramePr>
        <p:xfrm>
          <a:off x="1505464" y="2015734"/>
          <a:ext cx="9492963" cy="107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747">
                  <a:extLst>
                    <a:ext uri="{9D8B030D-6E8A-4147-A177-3AD203B41FA5}">
                      <a16:colId xmlns:a16="http://schemas.microsoft.com/office/drawing/2014/main" xmlns="" val="3431114069"/>
                    </a:ext>
                  </a:extLst>
                </a:gridCol>
                <a:gridCol w="1234085">
                  <a:extLst>
                    <a:ext uri="{9D8B030D-6E8A-4147-A177-3AD203B41FA5}">
                      <a16:colId xmlns:a16="http://schemas.microsoft.com/office/drawing/2014/main" xmlns="" val="1538010238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xmlns="" val="683027600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xmlns="" val="811348375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xmlns="" val="3208975987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xmlns="" val="1683004544"/>
                    </a:ext>
                  </a:extLst>
                </a:gridCol>
                <a:gridCol w="1207505">
                  <a:extLst>
                    <a:ext uri="{9D8B030D-6E8A-4147-A177-3AD203B41FA5}">
                      <a16:colId xmlns:a16="http://schemas.microsoft.com/office/drawing/2014/main" xmlns="" val="1272396609"/>
                    </a:ext>
                  </a:extLst>
                </a:gridCol>
                <a:gridCol w="1205606">
                  <a:extLst>
                    <a:ext uri="{9D8B030D-6E8A-4147-A177-3AD203B41FA5}">
                      <a16:colId xmlns:a16="http://schemas.microsoft.com/office/drawing/2014/main" xmlns="" val="1111198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2009/2010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2010/2011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2011/2012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2012/2013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2013/2014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2014/2015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2015/2016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3619030"/>
                  </a:ext>
                </a:extLst>
              </a:tr>
              <a:tr h="144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90,9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0931255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80,7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81,0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93,2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90,3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97,7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ro-RO" sz="1100">
                          <a:effectLst/>
                        </a:rPr>
                        <a:t>97,8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6269529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Rural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76,0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75,5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86,7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83,9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81,8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83,4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4704603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Feminin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79,1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90,2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90,9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6184988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Masculin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78,1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78,0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89,9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87,1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89,9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 90,9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06411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BA3DAE-9F3D-4B9C-BF26-3DEEFC76CEC1}"/>
              </a:ext>
            </a:extLst>
          </p:cNvPr>
          <p:cNvSpPr/>
          <p:nvPr/>
        </p:nvSpPr>
        <p:spPr>
          <a:xfrm>
            <a:off x="1486928" y="3191402"/>
            <a:ext cx="459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Diferenţe pe medii de rezidenţă 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- mai mari  în cazul vârstei </a:t>
            </a:r>
            <a:r>
              <a:rPr lang="ro-RO" dirty="0"/>
              <a:t>de 3 ani și în favoarea mediului urban (peste 95% - U și 76% - R).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7E6715-7874-4757-AB5F-814BB84A7EB2}"/>
              </a:ext>
            </a:extLst>
          </p:cNvPr>
          <p:cNvSpPr/>
          <p:nvPr/>
        </p:nvSpPr>
        <p:spPr>
          <a:xfrm>
            <a:off x="6371695" y="3653067"/>
            <a:ext cx="4590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Diferenţe pe vârste – </a:t>
            </a:r>
            <a:r>
              <a:rPr lang="ro-RO" dirty="0">
                <a:latin typeface="Times New Roman" panose="02020603050405020304" pitchFamily="18" charset="0"/>
                <a:ea typeface="Corbel" panose="020B0503020204020204" pitchFamily="34" charset="0"/>
                <a:cs typeface="Times New Roman" panose="02020603050405020304" pitchFamily="18" charset="0"/>
              </a:rPr>
              <a:t>rate semnificative pentru copiii de 3 ani</a:t>
            </a:r>
          </a:p>
          <a:p>
            <a:r>
              <a:rPr lang="ro-RO" dirty="0"/>
              <a:t>86,1% - copii de 3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83,8% - copii de 4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87% - copii de 5 ani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14,4% - copii de 6 ani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0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xmlns="" id="{CE58E0D6-BED8-4766-AFAB-A7F7D5DA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2800" b="1" dirty="0"/>
          </a:p>
          <a:p>
            <a:pPr marL="0" indent="0" algn="ctr">
              <a:buNone/>
            </a:pP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DIDACTIC DIN EDUCAȚIA TIMPURIE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57E24E8-F68F-4A0B-93E4-06177EC9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14" y="2015734"/>
            <a:ext cx="5143500" cy="33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text&#10;&#10;Description automatically generated">
            <a:extLst>
              <a:ext uri="{FF2B5EF4-FFF2-40B4-BE49-F238E27FC236}">
                <a16:creationId xmlns:a16="http://schemas.microsoft.com/office/drawing/2014/main" xmlns="" id="{5284865C-76B2-4457-BD1F-2D2036BB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10" y="265043"/>
            <a:ext cx="8741608" cy="557916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747" y="391781"/>
            <a:ext cx="2690191" cy="424648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945218" y="161364"/>
            <a:ext cx="2875720" cy="1244813"/>
          </a:xfrm>
          <a:prstGeom prst="wedgeEllipseCallout">
            <a:avLst>
              <a:gd name="adj1" fmla="val -49958"/>
              <a:gd name="adj2" fmla="val 56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Nivelul minim de calificare cerut pentru practicienii din EÎTC</a:t>
            </a:r>
          </a:p>
        </p:txBody>
      </p:sp>
    </p:spTree>
    <p:extLst>
      <p:ext uri="{BB962C8B-B14F-4D97-AF65-F5344CB8AC3E}">
        <p14:creationId xmlns:p14="http://schemas.microsoft.com/office/powerpoint/2010/main" val="426192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E23854-0851-4B6A-81E5-1ADCD6C5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71" y="661182"/>
            <a:ext cx="2691618" cy="4628269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ducația și îngrijirea timpurie a copiilor (</a:t>
            </a:r>
            <a:r>
              <a:rPr lang="ro-RO" sz="28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Eurydice, 2019)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DAE4405F-272E-4C7E-84CB-526EED91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465" y="196948"/>
            <a:ext cx="8201464" cy="5852159"/>
          </a:xfrm>
        </p:spPr>
      </p:pic>
      <p:sp>
        <p:nvSpPr>
          <p:cNvPr id="2" name="Oval Callout 1"/>
          <p:cNvSpPr/>
          <p:nvPr/>
        </p:nvSpPr>
        <p:spPr>
          <a:xfrm>
            <a:off x="414938" y="338097"/>
            <a:ext cx="3150454" cy="1221762"/>
          </a:xfrm>
          <a:prstGeom prst="wedgeEllipseCallout">
            <a:avLst>
              <a:gd name="adj1" fmla="val 51362"/>
              <a:gd name="adj2" fmla="val 49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Perioada de inducție pentru profesioniștii și asistenții din EÎTC</a:t>
            </a:r>
          </a:p>
        </p:txBody>
      </p:sp>
    </p:spTree>
    <p:extLst>
      <p:ext uri="{BB962C8B-B14F-4D97-AF65-F5344CB8AC3E}">
        <p14:creationId xmlns:p14="http://schemas.microsoft.com/office/powerpoint/2010/main" val="18115049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1004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Gothic</vt:lpstr>
      <vt:lpstr>Arial</vt:lpstr>
      <vt:lpstr>Calibri</vt:lpstr>
      <vt:lpstr>Corbel</vt:lpstr>
      <vt:lpstr>Gill Sans MT</vt:lpstr>
      <vt:lpstr>Times New Roman</vt:lpstr>
      <vt:lpstr>Gallery</vt:lpstr>
      <vt:lpstr>DIN PRIMII ANI, O EDUCAȚIE INCLUZIVĂ ȘI DE CALITATE </vt:lpstr>
      <vt:lpstr>DECLARAȚII – CHEIE  RECOMANDAREA CONSILIULUI din 22 mai 2019 privind sisteme de înaltă calitate de educație și îngrijire timpurie a copiilor </vt:lpstr>
      <vt:lpstr>PUNCTE DE ANALIZĂ Anul școlar 2018 - 2019 </vt:lpstr>
      <vt:lpstr>PowerPoint Presentation</vt:lpstr>
      <vt:lpstr>EUROSTAT 2017 (copii 4 – 6 ani)</vt:lpstr>
      <vt:lpstr>Starea învățământului 2017 (copii 3 – 6 ani)</vt:lpstr>
      <vt:lpstr>PowerPoint Presentation</vt:lpstr>
      <vt:lpstr>    Educația și îngrijirea timpurie a copiilor (Raport Eurydice, 2019)</vt:lpstr>
      <vt:lpstr>   Educația și îngrijirea timpurie a copiilor (Raport Eurydice, 2019)</vt:lpstr>
      <vt:lpstr>    Educația și îngrijirea timpurie a copiilor (Raport Eurydice, 2019)</vt:lpstr>
      <vt:lpstr> probleme identificate și posibile soluții  (Raport intern de analiză, 2019)</vt:lpstr>
      <vt:lpstr>PowerPoint Presentation</vt:lpstr>
      <vt:lpstr>Educația și îngrijirea timpurie a copiilor (Raport Eurydice, 2019)</vt:lpstr>
      <vt:lpstr> Educația și îngrijirea timpurie a copiilor  (Raport Eurydice, 2019)</vt:lpstr>
      <vt:lpstr>    Educația și îngrijirea timpurie a copiilor  (Raport Eurydice, 2019)</vt:lpstr>
      <vt:lpstr>    Educația și îngrijirea timpurie a copiilor  (Raport Eurydice, 2019)</vt:lpstr>
      <vt:lpstr> probleme identificate și posibile soluții  (Raport intern de analiză, 2019)</vt:lpstr>
      <vt:lpstr> probleme identificate și posibile soluții  (Raport intern de analiză, 2019)</vt:lpstr>
      <vt:lpstr> probleme identificate și posibile soluții  (Raport intern de analiză, 2019)</vt:lpstr>
      <vt:lpstr>PowerPoint Presentation</vt:lpstr>
      <vt:lpstr>PowerPoint Presentation</vt:lpstr>
      <vt:lpstr>- Programul educațional naţional de educaţie a părinţilor Educaţi aşa (Fundaţia Copiii Noştri şi MEN); - Programul educațional naţional de stimulare a interesului pentru lectură Să citim pentru mileniul trei (MEN, ISJ-uri, grădiniţe, comunităţi locale); continuă și cu Alteliere de lectură și Momentul de lectură; - Programul educațional naţional de educaţie ecologică Ecogrădiniţa (MEN, ISJ-uri, grădiniţe, comunităţi locale); continuă și cu proiectul Grădina de liniște, relaxare și învățare; - Programul educațional naţional de stimulare a interesului pentru educaţie fizică şi sport Kalokagathia (MEN, ISJ-uri, grădiniţe, comunităţi locale); - Programul educațional pentru nivelul antepreșcolar Centre multifuncționale (Step by Step, UNICEF, MEN, ISJ-uri); - Proiect educaţional de promovare a educației pentru participare Dezvoltarea abilităților socio-emoționale la copiii cu vârste de la 3 la 7 ani (MEN, UNICEF, Asociația de părinți Căsuța cu povești Bistrița, ISJ-uri); - Proiect educațional Practici progresive educaționale în grădiniță (ISJ Brăila, Alba, Buzău, Constanța, Hunedoara, Prahova); - Proiect educațional Incluziunea socială prin furnizare de servicii sociale integrate la nivelul comunității – componenta educație timpurie (UNICEF, CEDP Step by Step, MEN, ISJ Bacău, primăriile și grădinițele din cele 45 de comunități din jud.Bacău) ; - Proiect educațional De la joc la educație financiară (MEN, BCR, APPE, Infomedia Pro, ISJ-uri), - Proiect educațional România crește cu tine – educația timpurie o investiție în viitor (CEDP Step by Step în parteneriat cu Reprezentanța UNICEF România, ISSA și MEN, cu finanțare elvețiană, prin Fundațiile Botnar și Jacobs); - Proiect educațional necompetitiv Educație timpurie incluzivă și de calitate (MEN, Univ.din Arad, Pitești, Suceava).      </vt:lpstr>
      <vt:lpstr>  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 PRIMII ANI, O EDUCAȚIE INCLUZIVĂ ȘI DE CALITATE</dc:title>
  <dc:creator>Preda Bogdan</dc:creator>
  <cp:lastModifiedBy>Management</cp:lastModifiedBy>
  <cp:revision>71</cp:revision>
  <dcterms:created xsi:type="dcterms:W3CDTF">2019-08-09T07:38:59Z</dcterms:created>
  <dcterms:modified xsi:type="dcterms:W3CDTF">2019-09-17T10:41:30Z</dcterms:modified>
</cp:coreProperties>
</file>