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30"/>
  </p:notesMasterIdLst>
  <p:sldIdLst>
    <p:sldId id="259" r:id="rId2"/>
    <p:sldId id="261" r:id="rId3"/>
    <p:sldId id="257" r:id="rId4"/>
    <p:sldId id="262" r:id="rId5"/>
    <p:sldId id="263" r:id="rId6"/>
    <p:sldId id="264" r:id="rId7"/>
    <p:sldId id="276" r:id="rId8"/>
    <p:sldId id="277" r:id="rId9"/>
    <p:sldId id="265" r:id="rId10"/>
    <p:sldId id="266" r:id="rId11"/>
    <p:sldId id="267" r:id="rId12"/>
    <p:sldId id="268" r:id="rId13"/>
    <p:sldId id="273" r:id="rId14"/>
    <p:sldId id="269" r:id="rId15"/>
    <p:sldId id="271" r:id="rId16"/>
    <p:sldId id="270" r:id="rId17"/>
    <p:sldId id="272" r:id="rId18"/>
    <p:sldId id="274" r:id="rId19"/>
    <p:sldId id="275" r:id="rId20"/>
    <p:sldId id="281" r:id="rId21"/>
    <p:sldId id="282" r:id="rId22"/>
    <p:sldId id="283" r:id="rId23"/>
    <p:sldId id="284" r:id="rId24"/>
    <p:sldId id="285" r:id="rId25"/>
    <p:sldId id="287" r:id="rId26"/>
    <p:sldId id="286" r:id="rId27"/>
    <p:sldId id="279" r:id="rId28"/>
    <p:sldId id="26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592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434" autoAdjust="0"/>
  </p:normalViewPr>
  <p:slideViewPr>
    <p:cSldViewPr snapToGrid="0">
      <p:cViewPr varScale="1">
        <p:scale>
          <a:sx n="108" d="100"/>
          <a:sy n="108" d="100"/>
        </p:scale>
        <p:origin x="714"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618B58-41A8-4A12-B781-BB99A7896A14}" type="datetimeFigureOut">
              <a:rPr lang="en-US" smtClean="0"/>
              <a:t>12/10/2019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8F84DF-7BCF-4A4C-977B-20841790E6A1}" type="slidenum">
              <a:rPr lang="en-US" smtClean="0"/>
              <a:t>‹#›</a:t>
            </a:fld>
            <a:endParaRPr lang="en-US"/>
          </a:p>
        </p:txBody>
      </p:sp>
    </p:spTree>
    <p:extLst>
      <p:ext uri="{BB962C8B-B14F-4D97-AF65-F5344CB8AC3E}">
        <p14:creationId xmlns:p14="http://schemas.microsoft.com/office/powerpoint/2010/main" val="205960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BA4A39-9BC6-4EF7-A8FB-849EB8AFD454}" type="datetimeFigureOut">
              <a:rPr lang="en-US" smtClean="0"/>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82809-3E6E-4ACB-BB45-3DAF9124CE0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0061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BA4A39-9BC6-4EF7-A8FB-849EB8AFD454}" type="datetimeFigureOut">
              <a:rPr lang="en-US" smtClean="0"/>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82809-3E6E-4ACB-BB45-3DAF9124CE05}" type="slidenum">
              <a:rPr lang="en-US" smtClean="0"/>
              <a:t>‹#›</a:t>
            </a:fld>
            <a:endParaRPr lang="en-US"/>
          </a:p>
        </p:txBody>
      </p:sp>
    </p:spTree>
    <p:extLst>
      <p:ext uri="{BB962C8B-B14F-4D97-AF65-F5344CB8AC3E}">
        <p14:creationId xmlns:p14="http://schemas.microsoft.com/office/powerpoint/2010/main" val="2608827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BA4A39-9BC6-4EF7-A8FB-849EB8AFD454}" type="datetimeFigureOut">
              <a:rPr lang="en-US" smtClean="0"/>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82809-3E6E-4ACB-BB45-3DAF9124CE05}" type="slidenum">
              <a:rPr lang="en-US" smtClean="0"/>
              <a:t>‹#›</a:t>
            </a:fld>
            <a:endParaRPr lang="en-US"/>
          </a:p>
        </p:txBody>
      </p:sp>
    </p:spTree>
    <p:extLst>
      <p:ext uri="{BB962C8B-B14F-4D97-AF65-F5344CB8AC3E}">
        <p14:creationId xmlns:p14="http://schemas.microsoft.com/office/powerpoint/2010/main" val="3695273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0684" cy="1141412"/>
          </a:xfrm>
        </p:spPr>
        <p:txBody>
          <a:bodyPr/>
          <a:lstStyle/>
          <a:p>
            <a:r>
              <a:rPr lang="en-US"/>
              <a:t>Click to edit Master title style</a:t>
            </a:r>
          </a:p>
        </p:txBody>
      </p:sp>
      <p:sp>
        <p:nvSpPr>
          <p:cNvPr id="3" name="Text Placeholder 2"/>
          <p:cNvSpPr>
            <a:spLocks noGrp="1"/>
          </p:cNvSpPr>
          <p:nvPr>
            <p:ph type="body" sz="half" idx="1"/>
          </p:nvPr>
        </p:nvSpPr>
        <p:spPr>
          <a:xfrm>
            <a:off x="609601" y="1600201"/>
            <a:ext cx="5382684" cy="452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484" y="1600201"/>
            <a:ext cx="5384800" cy="452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fld id="{1059DF34-523E-4764-BA9D-F3DC5CDB1BB1}" type="slidenum">
              <a:rPr lang="en-US" altLang="en-US"/>
              <a:pPr/>
              <a:t>‹#›</a:t>
            </a:fld>
            <a:endParaRPr lang="en-US" altLang="en-US"/>
          </a:p>
        </p:txBody>
      </p:sp>
    </p:spTree>
    <p:extLst>
      <p:ext uri="{BB962C8B-B14F-4D97-AF65-F5344CB8AC3E}">
        <p14:creationId xmlns:p14="http://schemas.microsoft.com/office/powerpoint/2010/main" val="210297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BA4A39-9BC6-4EF7-A8FB-849EB8AFD454}" type="datetimeFigureOut">
              <a:rPr lang="en-US" smtClean="0"/>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82809-3E6E-4ACB-BB45-3DAF9124CE05}" type="slidenum">
              <a:rPr lang="en-US" smtClean="0"/>
              <a:t>‹#›</a:t>
            </a:fld>
            <a:endParaRPr lang="en-US"/>
          </a:p>
        </p:txBody>
      </p:sp>
    </p:spTree>
    <p:extLst>
      <p:ext uri="{BB962C8B-B14F-4D97-AF65-F5344CB8AC3E}">
        <p14:creationId xmlns:p14="http://schemas.microsoft.com/office/powerpoint/2010/main" val="3188096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BA4A39-9BC6-4EF7-A8FB-849EB8AFD454}" type="datetimeFigureOut">
              <a:rPr lang="en-US" smtClean="0"/>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E82809-3E6E-4ACB-BB45-3DAF9124CE0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2895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BA4A39-9BC6-4EF7-A8FB-849EB8AFD454}" type="datetimeFigureOut">
              <a:rPr lang="en-US" smtClean="0"/>
              <a:t>12/10/2019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E82809-3E6E-4ACB-BB45-3DAF9124CE05}" type="slidenum">
              <a:rPr lang="en-US" smtClean="0"/>
              <a:t>‹#›</a:t>
            </a:fld>
            <a:endParaRPr lang="en-US"/>
          </a:p>
        </p:txBody>
      </p:sp>
    </p:spTree>
    <p:extLst>
      <p:ext uri="{BB962C8B-B14F-4D97-AF65-F5344CB8AC3E}">
        <p14:creationId xmlns:p14="http://schemas.microsoft.com/office/powerpoint/2010/main" val="1566792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BA4A39-9BC6-4EF7-A8FB-849EB8AFD454}" type="datetimeFigureOut">
              <a:rPr lang="en-US" smtClean="0"/>
              <a:t>12/10/2019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E82809-3E6E-4ACB-BB45-3DAF9124CE05}" type="slidenum">
              <a:rPr lang="en-US" smtClean="0"/>
              <a:t>‹#›</a:t>
            </a:fld>
            <a:endParaRPr lang="en-US"/>
          </a:p>
        </p:txBody>
      </p:sp>
    </p:spTree>
    <p:extLst>
      <p:ext uri="{BB962C8B-B14F-4D97-AF65-F5344CB8AC3E}">
        <p14:creationId xmlns:p14="http://schemas.microsoft.com/office/powerpoint/2010/main" val="3731043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BA4A39-9BC6-4EF7-A8FB-849EB8AFD454}" type="datetimeFigureOut">
              <a:rPr lang="en-US" smtClean="0"/>
              <a:t>12/10/2019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E82809-3E6E-4ACB-BB45-3DAF9124CE05}" type="slidenum">
              <a:rPr lang="en-US" smtClean="0"/>
              <a:t>‹#›</a:t>
            </a:fld>
            <a:endParaRPr lang="en-US"/>
          </a:p>
        </p:txBody>
      </p:sp>
    </p:spTree>
    <p:extLst>
      <p:ext uri="{BB962C8B-B14F-4D97-AF65-F5344CB8AC3E}">
        <p14:creationId xmlns:p14="http://schemas.microsoft.com/office/powerpoint/2010/main" val="2465744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6BA4A39-9BC6-4EF7-A8FB-849EB8AFD454}" type="datetimeFigureOut">
              <a:rPr lang="en-US" smtClean="0"/>
              <a:t>12/10/2019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6E82809-3E6E-4ACB-BB45-3DAF9124CE05}" type="slidenum">
              <a:rPr lang="en-US" smtClean="0"/>
              <a:t>‹#›</a:t>
            </a:fld>
            <a:endParaRPr lang="en-US"/>
          </a:p>
        </p:txBody>
      </p:sp>
    </p:spTree>
    <p:extLst>
      <p:ext uri="{BB962C8B-B14F-4D97-AF65-F5344CB8AC3E}">
        <p14:creationId xmlns:p14="http://schemas.microsoft.com/office/powerpoint/2010/main" val="1707686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6BA4A39-9BC6-4EF7-A8FB-849EB8AFD454}" type="datetimeFigureOut">
              <a:rPr lang="en-US" smtClean="0"/>
              <a:t>12/10/2019</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6E82809-3E6E-4ACB-BB45-3DAF9124CE05}" type="slidenum">
              <a:rPr lang="en-US" smtClean="0"/>
              <a:t>‹#›</a:t>
            </a:fld>
            <a:endParaRPr lang="en-US"/>
          </a:p>
        </p:txBody>
      </p:sp>
    </p:spTree>
    <p:extLst>
      <p:ext uri="{BB962C8B-B14F-4D97-AF65-F5344CB8AC3E}">
        <p14:creationId xmlns:p14="http://schemas.microsoft.com/office/powerpoint/2010/main" val="3414377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BA4A39-9BC6-4EF7-A8FB-849EB8AFD454}" type="datetimeFigureOut">
              <a:rPr lang="en-US" smtClean="0"/>
              <a:t>12/10/2019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E82809-3E6E-4ACB-BB45-3DAF9124CE05}" type="slidenum">
              <a:rPr lang="en-US" smtClean="0"/>
              <a:t>‹#›</a:t>
            </a:fld>
            <a:endParaRPr lang="en-US"/>
          </a:p>
        </p:txBody>
      </p:sp>
    </p:spTree>
    <p:extLst>
      <p:ext uri="{BB962C8B-B14F-4D97-AF65-F5344CB8AC3E}">
        <p14:creationId xmlns:p14="http://schemas.microsoft.com/office/powerpoint/2010/main" val="3898530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6BA4A39-9BC6-4EF7-A8FB-849EB8AFD454}" type="datetimeFigureOut">
              <a:rPr lang="en-US" smtClean="0"/>
              <a:t>12/10/2019</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6E82809-3E6E-4ACB-BB45-3DAF9124CE05}"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608185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www.ciep.fr/delf-dal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9536" y="2122839"/>
            <a:ext cx="9527790" cy="1319390"/>
          </a:xfrm>
        </p:spPr>
        <p:txBody>
          <a:bodyPr>
            <a:normAutofit/>
          </a:bodyPr>
          <a:lstStyle/>
          <a:p>
            <a:pPr algn="r"/>
            <a:r>
              <a:rPr lang="ro-RO" sz="6000" dirty="0">
                <a:latin typeface="Rockwell" panose="02060603020205020403" pitchFamily="18" charset="0"/>
              </a:rPr>
              <a:t>Diplomele DELF/DALF</a:t>
            </a:r>
            <a:endParaRPr lang="en-US" sz="6000" dirty="0">
              <a:latin typeface="Rockwell" panose="02060603020205020403" pitchFamily="18" charset="0"/>
            </a:endParaRPr>
          </a:p>
        </p:txBody>
      </p:sp>
      <p:sp>
        <p:nvSpPr>
          <p:cNvPr id="3" name="Subtitle 2"/>
          <p:cNvSpPr>
            <a:spLocks noGrp="1"/>
          </p:cNvSpPr>
          <p:nvPr>
            <p:ph type="subTitle" idx="1"/>
          </p:nvPr>
        </p:nvSpPr>
        <p:spPr>
          <a:xfrm>
            <a:off x="905399" y="3777848"/>
            <a:ext cx="9831927" cy="1143000"/>
          </a:xfrm>
        </p:spPr>
        <p:txBody>
          <a:bodyPr>
            <a:normAutofit/>
          </a:bodyPr>
          <a:lstStyle/>
          <a:p>
            <a:pPr algn="r"/>
            <a:r>
              <a:rPr lang="ro-RO" sz="3000" cap="none" dirty="0">
                <a:latin typeface="Cambria Math" panose="02040503050406030204" pitchFamily="18" charset="0"/>
                <a:ea typeface="Cambria Math" panose="02040503050406030204" pitchFamily="18" charset="0"/>
              </a:rPr>
              <a:t>La I</a:t>
            </a:r>
            <a:r>
              <a:rPr lang="fr-FR" sz="3000" cap="none" dirty="0" err="1">
                <a:latin typeface="Cambria Math" panose="02040503050406030204" pitchFamily="18" charset="0"/>
                <a:ea typeface="Cambria Math" panose="02040503050406030204" pitchFamily="18" charset="0"/>
              </a:rPr>
              <a:t>nstitut</a:t>
            </a:r>
            <a:r>
              <a:rPr lang="ro-RO" sz="3000" cap="none" dirty="0">
                <a:latin typeface="Cambria Math" panose="02040503050406030204" pitchFamily="18" charset="0"/>
                <a:ea typeface="Cambria Math" panose="02040503050406030204" pitchFamily="18" charset="0"/>
              </a:rPr>
              <a:t>ul</a:t>
            </a:r>
            <a:r>
              <a:rPr lang="fr-FR" sz="3000" cap="none" dirty="0">
                <a:latin typeface="Cambria Math" panose="02040503050406030204" pitchFamily="18" charset="0"/>
                <a:ea typeface="Cambria Math" panose="02040503050406030204" pitchFamily="18" charset="0"/>
              </a:rPr>
              <a:t> </a:t>
            </a:r>
            <a:r>
              <a:rPr lang="ro-RO" sz="3000" cap="none" dirty="0">
                <a:latin typeface="Cambria Math" panose="02040503050406030204" pitchFamily="18" charset="0"/>
                <a:ea typeface="Cambria Math" panose="02040503050406030204" pitchFamily="18" charset="0"/>
              </a:rPr>
              <a:t>F</a:t>
            </a:r>
            <a:r>
              <a:rPr lang="fr-FR" sz="3000" cap="none" dirty="0" err="1">
                <a:latin typeface="Cambria Math" panose="02040503050406030204" pitchFamily="18" charset="0"/>
                <a:ea typeface="Cambria Math" panose="02040503050406030204" pitchFamily="18" charset="0"/>
              </a:rPr>
              <a:t>ran</a:t>
            </a:r>
            <a:r>
              <a:rPr lang="ro-RO" sz="3000" cap="none" dirty="0">
                <a:latin typeface="Cambria Math" panose="02040503050406030204" pitchFamily="18" charset="0"/>
                <a:ea typeface="Cambria Math" panose="02040503050406030204" pitchFamily="18" charset="0"/>
              </a:rPr>
              <a:t>cez</a:t>
            </a:r>
            <a:r>
              <a:rPr lang="fr-FR" sz="3000" cap="none" dirty="0">
                <a:latin typeface="Cambria Math" panose="02040503050406030204" pitchFamily="18" charset="0"/>
                <a:ea typeface="Cambria Math" panose="02040503050406030204" pitchFamily="18" charset="0"/>
              </a:rPr>
              <a:t> d</a:t>
            </a:r>
            <a:r>
              <a:rPr lang="ro-RO" sz="3000" cap="none" dirty="0">
                <a:latin typeface="Cambria Math" panose="02040503050406030204" pitchFamily="18" charset="0"/>
                <a:ea typeface="Cambria Math" panose="02040503050406030204" pitchFamily="18" charset="0"/>
              </a:rPr>
              <a:t>in</a:t>
            </a:r>
            <a:r>
              <a:rPr lang="fr-FR" sz="3000" cap="none" dirty="0">
                <a:latin typeface="Cambria Math" panose="02040503050406030204" pitchFamily="18" charset="0"/>
                <a:ea typeface="Cambria Math" panose="02040503050406030204" pitchFamily="18" charset="0"/>
              </a:rPr>
              <a:t> </a:t>
            </a:r>
            <a:r>
              <a:rPr lang="ro-RO" sz="3000" cap="none" dirty="0">
                <a:latin typeface="Cambria Math" panose="02040503050406030204" pitchFamily="18" charset="0"/>
                <a:ea typeface="Cambria Math" panose="02040503050406030204" pitchFamily="18" charset="0"/>
              </a:rPr>
              <a:t>T</a:t>
            </a:r>
            <a:r>
              <a:rPr lang="fr-FR" sz="3000" cap="none" dirty="0" err="1">
                <a:latin typeface="Cambria Math" panose="02040503050406030204" pitchFamily="18" charset="0"/>
                <a:ea typeface="Cambria Math" panose="02040503050406030204" pitchFamily="18" charset="0"/>
              </a:rPr>
              <a:t>imi</a:t>
            </a:r>
            <a:r>
              <a:rPr lang="ro-RO" sz="3000" cap="none" dirty="0">
                <a:latin typeface="Cambria Math" panose="02040503050406030204" pitchFamily="18" charset="0"/>
                <a:ea typeface="Cambria Math" panose="02040503050406030204" pitchFamily="18" charset="0"/>
              </a:rPr>
              <a:t>ș</a:t>
            </a:r>
            <a:r>
              <a:rPr lang="fr-FR" sz="3000" cap="none" dirty="0" err="1">
                <a:latin typeface="Cambria Math" panose="02040503050406030204" pitchFamily="18" charset="0"/>
                <a:ea typeface="Cambria Math" panose="02040503050406030204" pitchFamily="18" charset="0"/>
              </a:rPr>
              <a:t>oara</a:t>
            </a:r>
            <a:endParaRPr lang="ro-RO" sz="3000" cap="none" dirty="0">
              <a:latin typeface="Cambria Math" panose="02040503050406030204" pitchFamily="18" charset="0"/>
              <a:ea typeface="Cambria Math" panose="02040503050406030204" pitchFamily="18" charset="0"/>
            </a:endParaRPr>
          </a:p>
          <a:p>
            <a:pPr algn="r"/>
            <a:r>
              <a:rPr lang="ro-RO" sz="3000" cap="none" dirty="0">
                <a:latin typeface="Cambria Math" panose="02040503050406030204" pitchFamily="18" charset="0"/>
                <a:ea typeface="Cambria Math" panose="02040503050406030204" pitchFamily="18" charset="0"/>
              </a:rPr>
              <a:t>și în alte 4 centre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209" y="162021"/>
            <a:ext cx="5347222" cy="149395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6797" y="0"/>
            <a:ext cx="2001058" cy="1870015"/>
          </a:xfrm>
          <a:prstGeom prst="rect">
            <a:avLst/>
          </a:prstGeom>
        </p:spPr>
      </p:pic>
    </p:spTree>
    <p:extLst>
      <p:ext uri="{BB962C8B-B14F-4D97-AF65-F5344CB8AC3E}">
        <p14:creationId xmlns:p14="http://schemas.microsoft.com/office/powerpoint/2010/main" val="1194860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128727" y="565663"/>
            <a:ext cx="4478859" cy="1141412"/>
          </a:xfrm>
        </p:spPr>
        <p:txBody>
          <a:bodyPr>
            <a:normAutofit/>
          </a:bodyPr>
          <a:lstStyle/>
          <a:p>
            <a:pPr algn="l" eaLnBrk="1" hangingPunct="1"/>
            <a:r>
              <a:rPr lang="ro-RO" altLang="en-US" sz="4000" dirty="0">
                <a:latin typeface="Rockwell" panose="02060603020205020403" pitchFamily="18" charset="0"/>
              </a:rPr>
              <a:t>Exemplu de probă </a:t>
            </a:r>
            <a:endParaRPr lang="en-US" altLang="en-US" sz="4000" dirty="0">
              <a:latin typeface="Rockwell" panose="02060603020205020403" pitchFamily="18" charset="0"/>
            </a:endParaRPr>
          </a:p>
        </p:txBody>
      </p:sp>
      <p:pic>
        <p:nvPicPr>
          <p:cNvPr id="2" name="Picture 1"/>
          <p:cNvPicPr>
            <a:picLocks noChangeAspect="1"/>
          </p:cNvPicPr>
          <p:nvPr/>
        </p:nvPicPr>
        <p:blipFill rotWithShape="1">
          <a:blip r:embed="rId2"/>
          <a:srcRect l="28056" r="28425"/>
          <a:stretch/>
        </p:blipFill>
        <p:spPr>
          <a:xfrm>
            <a:off x="6807200" y="-1"/>
            <a:ext cx="4400887" cy="6320423"/>
          </a:xfrm>
          <a:prstGeom prst="rect">
            <a:avLst/>
          </a:prstGeom>
        </p:spPr>
      </p:pic>
    </p:spTree>
    <p:extLst>
      <p:ext uri="{BB962C8B-B14F-4D97-AF65-F5344CB8AC3E}">
        <p14:creationId xmlns:p14="http://schemas.microsoft.com/office/powerpoint/2010/main" val="137075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1231900" y="711201"/>
            <a:ext cx="8109044" cy="990600"/>
          </a:xfrm>
        </p:spPr>
        <p:txBody>
          <a:bodyPr>
            <a:noAutofit/>
          </a:bodyPr>
          <a:lstStyle/>
          <a:p>
            <a:pPr marL="0" indent="0">
              <a:lnSpc>
                <a:spcPct val="85000"/>
              </a:lnSpc>
              <a:spcBef>
                <a:spcPct val="0"/>
              </a:spcBef>
              <a:buNone/>
            </a:pPr>
            <a:r>
              <a:rPr lang="ro-RO" altLang="en-US" sz="3600" spc="-50" dirty="0">
                <a:latin typeface="Rockwell" panose="02060603020205020403" pitchFamily="18" charset="0"/>
                <a:ea typeface="+mj-ea"/>
                <a:cs typeface="+mj-cs"/>
                <a:sym typeface="Wingdings" panose="05000000000000000000" pitchFamily="2" charset="2"/>
              </a:rPr>
              <a:t>Î</a:t>
            </a:r>
            <a:r>
              <a:rPr lang="fr-FR" altLang="en-US" sz="3600" spc="-50" dirty="0">
                <a:latin typeface="Rockwell" panose="02060603020205020403" pitchFamily="18" charset="0"/>
                <a:ea typeface="+mj-ea"/>
                <a:cs typeface="+mj-cs"/>
                <a:sym typeface="Wingdings" panose="05000000000000000000" pitchFamily="2" charset="2"/>
              </a:rPr>
              <a:t>n</a:t>
            </a:r>
            <a:r>
              <a:rPr lang="ro-RO" altLang="en-US" sz="3600" spc="-50" dirty="0">
                <a:latin typeface="Rockwell" panose="02060603020205020403" pitchFamily="18" charset="0"/>
                <a:ea typeface="+mj-ea"/>
                <a:cs typeface="+mj-cs"/>
                <a:sym typeface="Wingdings" panose="05000000000000000000" pitchFamily="2" charset="2"/>
              </a:rPr>
              <a:t>ț</a:t>
            </a:r>
            <a:r>
              <a:rPr lang="fr-FR" altLang="en-US" sz="3600" spc="-50" dirty="0" err="1">
                <a:latin typeface="Rockwell" panose="02060603020205020403" pitchFamily="18" charset="0"/>
                <a:ea typeface="+mj-ea"/>
                <a:cs typeface="+mj-cs"/>
                <a:sym typeface="Wingdings" panose="05000000000000000000" pitchFamily="2" charset="2"/>
              </a:rPr>
              <a:t>elegere</a:t>
            </a:r>
            <a:r>
              <a:rPr lang="fr-FR" altLang="en-US" sz="3600" spc="-50" dirty="0">
                <a:latin typeface="Rockwell" panose="02060603020205020403" pitchFamily="18" charset="0"/>
                <a:ea typeface="+mj-ea"/>
                <a:cs typeface="+mj-cs"/>
                <a:sym typeface="Wingdings" panose="05000000000000000000" pitchFamily="2" charset="2"/>
              </a:rPr>
              <a:t> oral</a:t>
            </a:r>
            <a:r>
              <a:rPr lang="ro-RO" altLang="en-US" sz="3600" spc="-50" dirty="0">
                <a:latin typeface="Rockwell" panose="02060603020205020403" pitchFamily="18" charset="0"/>
                <a:ea typeface="+mj-ea"/>
                <a:cs typeface="+mj-cs"/>
                <a:sym typeface="Wingdings" panose="05000000000000000000" pitchFamily="2" charset="2"/>
              </a:rPr>
              <a:t>ă</a:t>
            </a:r>
            <a:r>
              <a:rPr lang="fr-FR" altLang="en-US" sz="3600" spc="-50" dirty="0">
                <a:latin typeface="Rockwell" panose="02060603020205020403" pitchFamily="18" charset="0"/>
                <a:ea typeface="+mj-ea"/>
                <a:cs typeface="+mj-cs"/>
                <a:sym typeface="Wingdings" panose="05000000000000000000" pitchFamily="2" charset="2"/>
              </a:rPr>
              <a:t> </a:t>
            </a:r>
            <a:endParaRPr lang="ro-RO" altLang="en-US" sz="3600" spc="-50" dirty="0">
              <a:latin typeface="Rockwell" panose="02060603020205020403" pitchFamily="18" charset="0"/>
              <a:ea typeface="+mj-ea"/>
              <a:cs typeface="+mj-cs"/>
              <a:sym typeface="Wingdings" panose="05000000000000000000" pitchFamily="2" charset="2"/>
            </a:endParaRPr>
          </a:p>
          <a:p>
            <a:pPr marL="0" indent="0">
              <a:lnSpc>
                <a:spcPct val="85000"/>
              </a:lnSpc>
              <a:spcBef>
                <a:spcPct val="0"/>
              </a:spcBef>
              <a:buNone/>
            </a:pPr>
            <a:r>
              <a:rPr lang="ro-RO" altLang="en-US" sz="3600" spc="-50" dirty="0">
                <a:latin typeface="Rockwell" panose="02060603020205020403" pitchFamily="18" charset="0"/>
                <a:ea typeface="+mj-ea"/>
                <a:cs typeface="+mj-cs"/>
                <a:sym typeface="Wingdings" panose="05000000000000000000" pitchFamily="2" charset="2"/>
              </a:rPr>
              <a:t>DELF A1</a:t>
            </a:r>
            <a:endParaRPr lang="en-US" altLang="en-US" sz="3600" spc="-50" dirty="0">
              <a:latin typeface="Rockwell" panose="02060603020205020403" pitchFamily="18" charset="0"/>
              <a:ea typeface="+mj-ea"/>
              <a:cs typeface="+mj-cs"/>
            </a:endParaRPr>
          </a:p>
        </p:txBody>
      </p:sp>
      <p:pic>
        <p:nvPicPr>
          <p:cNvPr id="4" name="Picture 4" descr="CO_activite20001"/>
          <p:cNvPicPr>
            <a:picLocks noChangeAspect="1" noChangeArrowheads="1"/>
          </p:cNvPicPr>
          <p:nvPr/>
        </p:nvPicPr>
        <p:blipFill rotWithShape="1">
          <a:blip r:embed="rId2">
            <a:extLst>
              <a:ext uri="{28A0092B-C50C-407E-A947-70E740481C1C}">
                <a14:useLocalDpi xmlns:a14="http://schemas.microsoft.com/office/drawing/2010/main" val="0"/>
              </a:ext>
            </a:extLst>
          </a:blip>
          <a:srcRect b="3321"/>
          <a:stretch/>
        </p:blipFill>
        <p:spPr bwMode="auto">
          <a:xfrm>
            <a:off x="2098675" y="1747481"/>
            <a:ext cx="7993063" cy="4524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2688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1209344" y="762001"/>
            <a:ext cx="8455356" cy="1079500"/>
          </a:xfrm>
        </p:spPr>
        <p:txBody>
          <a:bodyPr>
            <a:normAutofit lnSpcReduction="10000"/>
          </a:bodyPr>
          <a:lstStyle/>
          <a:p>
            <a:pPr marL="0" indent="0">
              <a:lnSpc>
                <a:spcPct val="95000"/>
              </a:lnSpc>
              <a:spcBef>
                <a:spcPct val="0"/>
              </a:spcBef>
              <a:buNone/>
            </a:pPr>
            <a:r>
              <a:rPr lang="ro-RO" altLang="en-US" sz="3600" spc="-50" dirty="0">
                <a:latin typeface="Rockwell" panose="02060603020205020403" pitchFamily="18" charset="0"/>
                <a:ea typeface="+mj-ea"/>
                <a:cs typeface="+mj-cs"/>
                <a:sym typeface="Wingdings" panose="05000000000000000000" pitchFamily="2" charset="2"/>
              </a:rPr>
              <a:t>Î</a:t>
            </a:r>
            <a:r>
              <a:rPr lang="fr-FR" altLang="en-US" sz="3600" spc="-50" dirty="0">
                <a:latin typeface="Rockwell" panose="02060603020205020403" pitchFamily="18" charset="0"/>
                <a:ea typeface="+mj-ea"/>
                <a:cs typeface="+mj-cs"/>
                <a:sym typeface="Wingdings" panose="05000000000000000000" pitchFamily="2" charset="2"/>
              </a:rPr>
              <a:t>n</a:t>
            </a:r>
            <a:r>
              <a:rPr lang="ro-RO" altLang="en-US" sz="3600" spc="-50" dirty="0">
                <a:latin typeface="Rockwell" panose="02060603020205020403" pitchFamily="18" charset="0"/>
                <a:ea typeface="+mj-ea"/>
                <a:cs typeface="+mj-cs"/>
                <a:sym typeface="Wingdings" panose="05000000000000000000" pitchFamily="2" charset="2"/>
              </a:rPr>
              <a:t>ț</a:t>
            </a:r>
            <a:r>
              <a:rPr lang="fr-FR" altLang="en-US" sz="3600" spc="-50" dirty="0" err="1">
                <a:latin typeface="Rockwell" panose="02060603020205020403" pitchFamily="18" charset="0"/>
                <a:ea typeface="+mj-ea"/>
                <a:cs typeface="+mj-cs"/>
                <a:sym typeface="Wingdings" panose="05000000000000000000" pitchFamily="2" charset="2"/>
              </a:rPr>
              <a:t>elegere</a:t>
            </a:r>
            <a:r>
              <a:rPr lang="fr-FR" altLang="en-US" sz="3600" spc="-50" dirty="0">
                <a:latin typeface="Rockwell" panose="02060603020205020403" pitchFamily="18" charset="0"/>
                <a:ea typeface="+mj-ea"/>
                <a:cs typeface="+mj-cs"/>
                <a:sym typeface="Wingdings" panose="05000000000000000000" pitchFamily="2" charset="2"/>
              </a:rPr>
              <a:t> oral</a:t>
            </a:r>
            <a:r>
              <a:rPr lang="ro-RO" altLang="en-US" sz="3600" spc="-50" dirty="0">
                <a:latin typeface="Rockwell" panose="02060603020205020403" pitchFamily="18" charset="0"/>
                <a:ea typeface="+mj-ea"/>
                <a:cs typeface="+mj-cs"/>
                <a:sym typeface="Wingdings" panose="05000000000000000000" pitchFamily="2" charset="2"/>
              </a:rPr>
              <a:t>ă</a:t>
            </a:r>
          </a:p>
          <a:p>
            <a:pPr marL="0" indent="0">
              <a:lnSpc>
                <a:spcPct val="95000"/>
              </a:lnSpc>
              <a:spcBef>
                <a:spcPct val="0"/>
              </a:spcBef>
              <a:buNone/>
            </a:pPr>
            <a:r>
              <a:rPr lang="ro-RO" altLang="en-US" sz="3600" spc="-50" dirty="0">
                <a:latin typeface="Rockwell" panose="02060603020205020403" pitchFamily="18" charset="0"/>
                <a:ea typeface="+mj-ea"/>
                <a:cs typeface="+mj-cs"/>
                <a:sym typeface="Wingdings" panose="05000000000000000000" pitchFamily="2" charset="2"/>
              </a:rPr>
              <a:t>DELF A2</a:t>
            </a:r>
            <a:endParaRPr lang="en-US" altLang="en-US" sz="3600" spc="-50" dirty="0">
              <a:latin typeface="Rockwell" panose="02060603020205020403" pitchFamily="18" charset="0"/>
              <a:ea typeface="+mj-ea"/>
              <a:cs typeface="+mj-cs"/>
            </a:endParaRPr>
          </a:p>
          <a:p>
            <a:pPr eaLnBrk="1" hangingPunct="1"/>
            <a:endParaRPr lang="en-US" altLang="en-US" dirty="0"/>
          </a:p>
        </p:txBody>
      </p:sp>
      <p:pic>
        <p:nvPicPr>
          <p:cNvPr id="2" name="Picture 1"/>
          <p:cNvPicPr>
            <a:picLocks noChangeAspect="1"/>
          </p:cNvPicPr>
          <p:nvPr/>
        </p:nvPicPr>
        <p:blipFill rotWithShape="1">
          <a:blip r:embed="rId2"/>
          <a:srcRect l="4007" t="41143" r="18919" b="14285"/>
          <a:stretch/>
        </p:blipFill>
        <p:spPr>
          <a:xfrm rot="259176">
            <a:off x="4868522" y="410809"/>
            <a:ext cx="6780383" cy="5479357"/>
          </a:xfrm>
          <a:prstGeom prst="rect">
            <a:avLst/>
          </a:prstGeom>
        </p:spPr>
      </p:pic>
    </p:spTree>
    <p:extLst>
      <p:ext uri="{BB962C8B-B14F-4D97-AF65-F5344CB8AC3E}">
        <p14:creationId xmlns:p14="http://schemas.microsoft.com/office/powerpoint/2010/main" val="2933887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210" t="7914" b="10604"/>
          <a:stretch/>
        </p:blipFill>
        <p:spPr>
          <a:xfrm>
            <a:off x="6387921" y="0"/>
            <a:ext cx="5187259" cy="6323573"/>
          </a:xfr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1097280" y="635000"/>
            <a:ext cx="5290641" cy="1102360"/>
          </a:xfrm>
        </p:spPr>
        <p:txBody>
          <a:bodyPr>
            <a:normAutofit/>
          </a:bodyPr>
          <a:lstStyle/>
          <a:p>
            <a:r>
              <a:rPr lang="ro-RO" sz="3600" dirty="0">
                <a:latin typeface="Rockwell" panose="02060603020205020403" pitchFamily="18" charset="0"/>
              </a:rPr>
              <a:t>Înțelegere orală </a:t>
            </a:r>
            <a:br>
              <a:rPr lang="ro-RO" sz="3600" dirty="0">
                <a:latin typeface="Rockwell" panose="02060603020205020403" pitchFamily="18" charset="0"/>
              </a:rPr>
            </a:br>
            <a:r>
              <a:rPr lang="ro-RO" sz="3600" dirty="0">
                <a:latin typeface="Rockwell" panose="02060603020205020403" pitchFamily="18" charset="0"/>
              </a:rPr>
              <a:t>DELF B1</a:t>
            </a:r>
            <a:endParaRPr lang="en-US" sz="3600" dirty="0">
              <a:latin typeface="Rockwell" panose="02060603020205020403" pitchFamily="18" charset="0"/>
            </a:endParaRPr>
          </a:p>
        </p:txBody>
      </p:sp>
    </p:spTree>
    <p:extLst>
      <p:ext uri="{BB962C8B-B14F-4D97-AF65-F5344CB8AC3E}">
        <p14:creationId xmlns:p14="http://schemas.microsoft.com/office/powerpoint/2010/main" val="1286276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1231900" y="718200"/>
            <a:ext cx="3619500" cy="958200"/>
          </a:xfrm>
        </p:spPr>
        <p:txBody>
          <a:bodyPr>
            <a:normAutofit fontScale="25000" lnSpcReduction="20000"/>
          </a:bodyPr>
          <a:lstStyle/>
          <a:p>
            <a:pPr marL="0" indent="0">
              <a:lnSpc>
                <a:spcPct val="105000"/>
              </a:lnSpc>
              <a:spcBef>
                <a:spcPct val="0"/>
              </a:spcBef>
              <a:buNone/>
            </a:pPr>
            <a:r>
              <a:rPr lang="ro-RO" altLang="en-US" sz="14400" spc="-50" dirty="0">
                <a:latin typeface="Rockwell" panose="02060603020205020403" pitchFamily="18" charset="0"/>
                <a:ea typeface="+mj-ea"/>
                <a:cs typeface="+mj-cs"/>
                <a:sym typeface="Wingdings" panose="05000000000000000000" pitchFamily="2" charset="2"/>
              </a:rPr>
              <a:t>Î</a:t>
            </a:r>
            <a:r>
              <a:rPr lang="fr-FR" altLang="en-US" sz="14400" spc="-50" dirty="0">
                <a:latin typeface="Rockwell" panose="02060603020205020403" pitchFamily="18" charset="0"/>
                <a:ea typeface="+mj-ea"/>
                <a:cs typeface="+mj-cs"/>
                <a:sym typeface="Wingdings" panose="05000000000000000000" pitchFamily="2" charset="2"/>
              </a:rPr>
              <a:t>n</a:t>
            </a:r>
            <a:r>
              <a:rPr lang="ro-RO" altLang="en-US" sz="14400" spc="-50" dirty="0">
                <a:latin typeface="Rockwell" panose="02060603020205020403" pitchFamily="18" charset="0"/>
                <a:ea typeface="+mj-ea"/>
                <a:cs typeface="+mj-cs"/>
                <a:sym typeface="Wingdings" panose="05000000000000000000" pitchFamily="2" charset="2"/>
              </a:rPr>
              <a:t>ț</a:t>
            </a:r>
            <a:r>
              <a:rPr lang="fr-FR" altLang="en-US" sz="14400" spc="-50" dirty="0" err="1">
                <a:latin typeface="Rockwell" panose="02060603020205020403" pitchFamily="18" charset="0"/>
                <a:ea typeface="+mj-ea"/>
                <a:cs typeface="+mj-cs"/>
                <a:sym typeface="Wingdings" panose="05000000000000000000" pitchFamily="2" charset="2"/>
              </a:rPr>
              <a:t>elegere</a:t>
            </a:r>
            <a:r>
              <a:rPr lang="fr-FR" altLang="en-US" sz="14400" spc="-50" dirty="0">
                <a:latin typeface="Rockwell" panose="02060603020205020403" pitchFamily="18" charset="0"/>
                <a:ea typeface="+mj-ea"/>
                <a:cs typeface="+mj-cs"/>
                <a:sym typeface="Wingdings" panose="05000000000000000000" pitchFamily="2" charset="2"/>
              </a:rPr>
              <a:t> oral</a:t>
            </a:r>
            <a:r>
              <a:rPr lang="ro-RO" altLang="en-US" sz="14400" spc="-50" dirty="0">
                <a:latin typeface="Rockwell" panose="02060603020205020403" pitchFamily="18" charset="0"/>
                <a:ea typeface="+mj-ea"/>
                <a:cs typeface="+mj-cs"/>
                <a:sym typeface="Wingdings" panose="05000000000000000000" pitchFamily="2" charset="2"/>
              </a:rPr>
              <a:t>ă</a:t>
            </a:r>
            <a:r>
              <a:rPr lang="fr-FR" altLang="en-US" sz="14400" spc="-50" dirty="0">
                <a:latin typeface="Rockwell" panose="02060603020205020403" pitchFamily="18" charset="0"/>
                <a:ea typeface="+mj-ea"/>
                <a:cs typeface="+mj-cs"/>
                <a:sym typeface="Wingdings" panose="05000000000000000000" pitchFamily="2" charset="2"/>
              </a:rPr>
              <a:t> </a:t>
            </a:r>
            <a:endParaRPr lang="ro-RO" altLang="en-US" sz="14400" spc="-50" dirty="0">
              <a:latin typeface="Rockwell" panose="02060603020205020403" pitchFamily="18" charset="0"/>
              <a:ea typeface="+mj-ea"/>
              <a:cs typeface="+mj-cs"/>
              <a:sym typeface="Wingdings" panose="05000000000000000000" pitchFamily="2" charset="2"/>
            </a:endParaRPr>
          </a:p>
          <a:p>
            <a:pPr marL="0" indent="0">
              <a:lnSpc>
                <a:spcPct val="105000"/>
              </a:lnSpc>
              <a:spcBef>
                <a:spcPct val="0"/>
              </a:spcBef>
              <a:buNone/>
            </a:pPr>
            <a:r>
              <a:rPr lang="ro-RO" altLang="en-US" sz="14400" spc="-50" dirty="0">
                <a:latin typeface="Rockwell" panose="02060603020205020403" pitchFamily="18" charset="0"/>
                <a:ea typeface="+mj-ea"/>
                <a:cs typeface="+mj-cs"/>
                <a:sym typeface="Wingdings" panose="05000000000000000000" pitchFamily="2" charset="2"/>
              </a:rPr>
              <a:t>DELF B2</a:t>
            </a:r>
            <a:endParaRPr lang="en-US" altLang="en-US" sz="14400" spc="-50" dirty="0">
              <a:latin typeface="Rockwell" panose="02060603020205020403" pitchFamily="18" charset="0"/>
              <a:ea typeface="+mj-ea"/>
              <a:cs typeface="+mj-cs"/>
            </a:endParaRPr>
          </a:p>
          <a:p>
            <a:pPr eaLnBrk="1" hangingPunct="1"/>
            <a:endParaRPr lang="en-US" altLang="en-US" b="1" dirty="0">
              <a:solidFill>
                <a:srgbClr val="3366FF"/>
              </a:solidFill>
              <a:sym typeface="Wingdings" panose="05000000000000000000" pitchFamily="2" charset="2"/>
            </a:endParaRPr>
          </a:p>
        </p:txBody>
      </p:sp>
      <p:pic>
        <p:nvPicPr>
          <p:cNvPr id="2" name="Picture 1"/>
          <p:cNvPicPr>
            <a:picLocks noChangeAspect="1"/>
          </p:cNvPicPr>
          <p:nvPr/>
        </p:nvPicPr>
        <p:blipFill rotWithShape="1">
          <a:blip r:embed="rId3"/>
          <a:srcRect l="12811" t="14480" r="12493" b="16208"/>
          <a:stretch/>
        </p:blipFill>
        <p:spPr>
          <a:xfrm>
            <a:off x="6348973" y="127000"/>
            <a:ext cx="5843027" cy="6146800"/>
          </a:xfrm>
          <a:prstGeom prst="rect">
            <a:avLst/>
          </a:prstGeom>
        </p:spPr>
      </p:pic>
      <p:pic>
        <p:nvPicPr>
          <p:cNvPr id="3" name="Picture 2"/>
          <p:cNvPicPr>
            <a:picLocks noChangeAspect="1"/>
          </p:cNvPicPr>
          <p:nvPr/>
        </p:nvPicPr>
        <p:blipFill rotWithShape="1">
          <a:blip r:embed="rId4"/>
          <a:srcRect l="13166" t="15000" r="16358" b="42756"/>
          <a:stretch/>
        </p:blipFill>
        <p:spPr>
          <a:xfrm>
            <a:off x="1092200" y="1888079"/>
            <a:ext cx="5056746" cy="4195222"/>
          </a:xfrm>
          <a:prstGeom prst="rect">
            <a:avLst/>
          </a:prstGeom>
        </p:spPr>
      </p:pic>
    </p:spTree>
    <p:extLst>
      <p:ext uri="{BB962C8B-B14F-4D97-AF65-F5344CB8AC3E}">
        <p14:creationId xmlns:p14="http://schemas.microsoft.com/office/powerpoint/2010/main" val="2071864188"/>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144074" y="945034"/>
            <a:ext cx="4255371" cy="883766"/>
          </a:xfrm>
        </p:spPr>
        <p:txBody>
          <a:bodyPr>
            <a:normAutofit fontScale="90000"/>
          </a:bodyPr>
          <a:lstStyle/>
          <a:p>
            <a:r>
              <a:rPr lang="ro-RO" altLang="en-US" sz="4000" dirty="0">
                <a:latin typeface="Rockwell" panose="02060603020205020403" pitchFamily="18" charset="0"/>
                <a:sym typeface="Wingdings" panose="05000000000000000000" pitchFamily="2" charset="2"/>
              </a:rPr>
              <a:t>Î</a:t>
            </a:r>
            <a:r>
              <a:rPr lang="fr-FR" altLang="en-US" sz="4000" dirty="0">
                <a:latin typeface="Rockwell" panose="02060603020205020403" pitchFamily="18" charset="0"/>
                <a:sym typeface="Wingdings" panose="05000000000000000000" pitchFamily="2" charset="2"/>
              </a:rPr>
              <a:t>n</a:t>
            </a:r>
            <a:r>
              <a:rPr lang="ro-RO" altLang="en-US" sz="4000" dirty="0">
                <a:latin typeface="Rockwell" panose="02060603020205020403" pitchFamily="18" charset="0"/>
                <a:sym typeface="Wingdings" panose="05000000000000000000" pitchFamily="2" charset="2"/>
              </a:rPr>
              <a:t>ț</a:t>
            </a:r>
            <a:r>
              <a:rPr lang="fr-FR" altLang="en-US" sz="4000" dirty="0" err="1">
                <a:latin typeface="Rockwell" panose="02060603020205020403" pitchFamily="18" charset="0"/>
                <a:sym typeface="Wingdings" panose="05000000000000000000" pitchFamily="2" charset="2"/>
              </a:rPr>
              <a:t>elegere</a:t>
            </a:r>
            <a:r>
              <a:rPr lang="fr-FR" altLang="en-US" sz="4000" dirty="0">
                <a:latin typeface="Rockwell" panose="02060603020205020403" pitchFamily="18" charset="0"/>
                <a:sym typeface="Wingdings" panose="05000000000000000000" pitchFamily="2" charset="2"/>
              </a:rPr>
              <a:t> </a:t>
            </a:r>
            <a:r>
              <a:rPr lang="ro-RO" altLang="en-US" sz="4000" dirty="0">
                <a:latin typeface="Rockwell" panose="02060603020205020403" pitchFamily="18" charset="0"/>
                <a:sym typeface="Wingdings" panose="05000000000000000000" pitchFamily="2" charset="2"/>
              </a:rPr>
              <a:t>scrisă</a:t>
            </a:r>
            <a:br>
              <a:rPr lang="ro-RO" altLang="en-US" sz="4000" dirty="0">
                <a:latin typeface="Rockwell" panose="02060603020205020403" pitchFamily="18" charset="0"/>
                <a:sym typeface="Wingdings" panose="05000000000000000000" pitchFamily="2" charset="2"/>
              </a:rPr>
            </a:br>
            <a:r>
              <a:rPr lang="ro-RO" altLang="en-US" sz="4000" dirty="0">
                <a:latin typeface="Rockwell" panose="02060603020205020403" pitchFamily="18" charset="0"/>
                <a:sym typeface="Wingdings" panose="05000000000000000000" pitchFamily="2" charset="2"/>
              </a:rPr>
              <a:t>DELF A1</a:t>
            </a:r>
            <a:endParaRPr lang="en-US" altLang="en-US" sz="4000" dirty="0">
              <a:latin typeface="Rockwell" panose="02060603020205020403" pitchFamily="18" charset="0"/>
            </a:endParaRPr>
          </a:p>
        </p:txBody>
      </p:sp>
      <p:pic>
        <p:nvPicPr>
          <p:cNvPr id="18435" name="Picture 4" descr="CE_activite14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9445" y="450377"/>
            <a:ext cx="6120039" cy="559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7538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1992313" y="1341439"/>
            <a:ext cx="8228012" cy="820737"/>
          </a:xfrm>
        </p:spPr>
        <p:txBody>
          <a:bodyPr/>
          <a:lstStyle/>
          <a:p>
            <a:pPr eaLnBrk="1" hangingPunct="1">
              <a:lnSpc>
                <a:spcPct val="80000"/>
              </a:lnSpc>
            </a:pPr>
            <a:endParaRPr lang="en-US" altLang="en-US" sz="2400" b="1" dirty="0">
              <a:solidFill>
                <a:srgbClr val="3366FF"/>
              </a:solidFill>
              <a:sym typeface="Wingdings" panose="05000000000000000000" pitchFamily="2" charset="2"/>
            </a:endParaRPr>
          </a:p>
          <a:p>
            <a:pPr eaLnBrk="1" hangingPunct="1">
              <a:lnSpc>
                <a:spcPct val="80000"/>
              </a:lnSpc>
            </a:pPr>
            <a:endParaRPr lang="en-US" altLang="en-US" sz="2400" dirty="0"/>
          </a:p>
        </p:txBody>
      </p:sp>
      <p:sp>
        <p:nvSpPr>
          <p:cNvPr id="3" name="Title 2"/>
          <p:cNvSpPr>
            <a:spLocks noGrp="1"/>
          </p:cNvSpPr>
          <p:nvPr>
            <p:ph type="title"/>
          </p:nvPr>
        </p:nvSpPr>
        <p:spPr>
          <a:xfrm>
            <a:off x="1186301" y="668740"/>
            <a:ext cx="10058400" cy="987532"/>
          </a:xfrm>
        </p:spPr>
        <p:txBody>
          <a:bodyPr>
            <a:normAutofit fontScale="90000"/>
          </a:bodyPr>
          <a:lstStyle/>
          <a:p>
            <a:r>
              <a:rPr lang="ro-RO" altLang="en-US" sz="4000" dirty="0">
                <a:latin typeface="Rockwell" panose="02060603020205020403" pitchFamily="18" charset="0"/>
                <a:sym typeface="Wingdings" panose="05000000000000000000" pitchFamily="2" charset="2"/>
              </a:rPr>
              <a:t>Î</a:t>
            </a:r>
            <a:r>
              <a:rPr lang="fr-FR" altLang="en-US" sz="4000" dirty="0">
                <a:latin typeface="Rockwell" panose="02060603020205020403" pitchFamily="18" charset="0"/>
                <a:sym typeface="Wingdings" panose="05000000000000000000" pitchFamily="2" charset="2"/>
              </a:rPr>
              <a:t>n</a:t>
            </a:r>
            <a:r>
              <a:rPr lang="ro-RO" altLang="en-US" sz="4000" dirty="0">
                <a:latin typeface="Rockwell" panose="02060603020205020403" pitchFamily="18" charset="0"/>
                <a:sym typeface="Wingdings" panose="05000000000000000000" pitchFamily="2" charset="2"/>
              </a:rPr>
              <a:t>ț</a:t>
            </a:r>
            <a:r>
              <a:rPr lang="fr-FR" altLang="en-US" sz="4000" dirty="0" err="1">
                <a:latin typeface="Rockwell" panose="02060603020205020403" pitchFamily="18" charset="0"/>
                <a:sym typeface="Wingdings" panose="05000000000000000000" pitchFamily="2" charset="2"/>
              </a:rPr>
              <a:t>elegere</a:t>
            </a:r>
            <a:r>
              <a:rPr lang="fr-FR" altLang="en-US" sz="4000" dirty="0">
                <a:latin typeface="Rockwell" panose="02060603020205020403" pitchFamily="18" charset="0"/>
                <a:sym typeface="Wingdings" panose="05000000000000000000" pitchFamily="2" charset="2"/>
              </a:rPr>
              <a:t> </a:t>
            </a:r>
            <a:r>
              <a:rPr lang="ro-RO" altLang="en-US" sz="4000" dirty="0">
                <a:latin typeface="Rockwell" panose="02060603020205020403" pitchFamily="18" charset="0"/>
                <a:sym typeface="Wingdings" panose="05000000000000000000" pitchFamily="2" charset="2"/>
              </a:rPr>
              <a:t>scrisă</a:t>
            </a:r>
            <a:br>
              <a:rPr lang="ro-RO" altLang="en-US" sz="4000" dirty="0">
                <a:latin typeface="Rockwell" panose="02060603020205020403" pitchFamily="18" charset="0"/>
                <a:sym typeface="Wingdings" panose="05000000000000000000" pitchFamily="2" charset="2"/>
              </a:rPr>
            </a:br>
            <a:r>
              <a:rPr lang="ro-RO" altLang="en-US" sz="4000" dirty="0">
                <a:latin typeface="Rockwell" panose="02060603020205020403" pitchFamily="18" charset="0"/>
                <a:sym typeface="Wingdings" panose="05000000000000000000" pitchFamily="2" charset="2"/>
              </a:rPr>
              <a:t>DELF A2</a:t>
            </a:r>
            <a:endParaRPr lang="en-US" sz="4000"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382" t="59049" r="10871" b="1713"/>
          <a:stretch/>
        </p:blipFill>
        <p:spPr>
          <a:xfrm>
            <a:off x="4756593" y="908608"/>
            <a:ext cx="7435407" cy="4721484"/>
          </a:xfrm>
          <a:prstGeom prst="rect">
            <a:avLst/>
          </a:prstGeom>
        </p:spPr>
      </p:pic>
    </p:spTree>
    <p:extLst>
      <p:ext uri="{BB962C8B-B14F-4D97-AF65-F5344CB8AC3E}">
        <p14:creationId xmlns:p14="http://schemas.microsoft.com/office/powerpoint/2010/main" val="775397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127419" y="805217"/>
            <a:ext cx="4176228" cy="904847"/>
          </a:xfrm>
        </p:spPr>
        <p:txBody>
          <a:bodyPr>
            <a:normAutofit fontScale="90000"/>
          </a:bodyPr>
          <a:lstStyle/>
          <a:p>
            <a:r>
              <a:rPr lang="ro-RO" altLang="en-US" sz="4000" dirty="0">
                <a:latin typeface="Rockwell" panose="02060603020205020403" pitchFamily="18" charset="0"/>
                <a:sym typeface="Wingdings" panose="05000000000000000000" pitchFamily="2" charset="2"/>
              </a:rPr>
              <a:t>Î</a:t>
            </a:r>
            <a:r>
              <a:rPr lang="fr-FR" altLang="en-US" sz="4000" dirty="0">
                <a:latin typeface="Rockwell" panose="02060603020205020403" pitchFamily="18" charset="0"/>
                <a:sym typeface="Wingdings" panose="05000000000000000000" pitchFamily="2" charset="2"/>
              </a:rPr>
              <a:t>n</a:t>
            </a:r>
            <a:r>
              <a:rPr lang="ro-RO" altLang="en-US" sz="4000" dirty="0">
                <a:latin typeface="Rockwell" panose="02060603020205020403" pitchFamily="18" charset="0"/>
                <a:sym typeface="Wingdings" panose="05000000000000000000" pitchFamily="2" charset="2"/>
              </a:rPr>
              <a:t>ț</a:t>
            </a:r>
            <a:r>
              <a:rPr lang="fr-FR" altLang="en-US" sz="4000" dirty="0" err="1">
                <a:latin typeface="Rockwell" panose="02060603020205020403" pitchFamily="18" charset="0"/>
                <a:sym typeface="Wingdings" panose="05000000000000000000" pitchFamily="2" charset="2"/>
              </a:rPr>
              <a:t>elegere</a:t>
            </a:r>
            <a:r>
              <a:rPr lang="fr-FR" altLang="en-US" sz="4000" dirty="0">
                <a:latin typeface="Rockwell" panose="02060603020205020403" pitchFamily="18" charset="0"/>
                <a:sym typeface="Wingdings" panose="05000000000000000000" pitchFamily="2" charset="2"/>
              </a:rPr>
              <a:t> </a:t>
            </a:r>
            <a:r>
              <a:rPr lang="ro-RO" altLang="en-US" sz="4000" dirty="0">
                <a:latin typeface="Rockwell" panose="02060603020205020403" pitchFamily="18" charset="0"/>
                <a:sym typeface="Wingdings" panose="05000000000000000000" pitchFamily="2" charset="2"/>
              </a:rPr>
              <a:t>scrisă</a:t>
            </a:r>
            <a:br>
              <a:rPr lang="ro-RO" altLang="en-US" sz="4000" dirty="0">
                <a:latin typeface="Rockwell" panose="02060603020205020403" pitchFamily="18" charset="0"/>
                <a:sym typeface="Wingdings" panose="05000000000000000000" pitchFamily="2" charset="2"/>
              </a:rPr>
            </a:br>
            <a:r>
              <a:rPr lang="ro-RO" altLang="en-US" sz="4000" dirty="0">
                <a:latin typeface="Rockwell" panose="02060603020205020403" pitchFamily="18" charset="0"/>
                <a:sym typeface="Wingdings" panose="05000000000000000000" pitchFamily="2" charset="2"/>
              </a:rPr>
              <a:t>DELF B1</a:t>
            </a:r>
            <a:r>
              <a:rPr lang="fr-FR" altLang="en-US" sz="4000" dirty="0">
                <a:latin typeface="Rockwell" panose="02060603020205020403" pitchFamily="18" charset="0"/>
                <a:sym typeface="Wingdings" panose="05000000000000000000" pitchFamily="2" charset="2"/>
              </a:rPr>
              <a:t> </a:t>
            </a:r>
            <a:endParaRPr lang="en-US" altLang="en-US" sz="4000" dirty="0">
              <a:latin typeface="Rockwell" panose="02060603020205020403" pitchFamily="18" charset="0"/>
            </a:endParaRPr>
          </a:p>
        </p:txBody>
      </p:sp>
      <p:pic>
        <p:nvPicPr>
          <p:cNvPr id="8"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458" t="8989" r="2311" b="9427"/>
          <a:stretch/>
        </p:blipFill>
        <p:spPr>
          <a:xfrm>
            <a:off x="6811402" y="104503"/>
            <a:ext cx="4457765" cy="6213826"/>
          </a:xfr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9397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9116" y="573206"/>
            <a:ext cx="5266883" cy="1164154"/>
          </a:xfrm>
        </p:spPr>
        <p:txBody>
          <a:bodyPr>
            <a:normAutofit/>
          </a:bodyPr>
          <a:lstStyle/>
          <a:p>
            <a:r>
              <a:rPr lang="ro-RO" sz="3600" dirty="0">
                <a:latin typeface="Rockwell" panose="02060603020205020403" pitchFamily="18" charset="0"/>
              </a:rPr>
              <a:t>Înțelegere scrisă</a:t>
            </a:r>
            <a:br>
              <a:rPr lang="ro-RO" sz="3600" dirty="0">
                <a:latin typeface="Rockwell" panose="02060603020205020403" pitchFamily="18" charset="0"/>
              </a:rPr>
            </a:br>
            <a:r>
              <a:rPr lang="ro-RO" sz="3600" dirty="0">
                <a:latin typeface="Rockwell" panose="02060603020205020403" pitchFamily="18" charset="0"/>
              </a:rPr>
              <a:t>DELF B2</a:t>
            </a:r>
            <a:endParaRPr lang="en-US" sz="3600" dirty="0"/>
          </a:p>
        </p:txBody>
      </p:sp>
      <p:pic>
        <p:nvPicPr>
          <p:cNvPr id="4" name="Content Placeholder 3"/>
          <p:cNvPicPr>
            <a:picLocks noGrp="1" noChangeAspect="1"/>
          </p:cNvPicPr>
          <p:nvPr>
            <p:ph idx="1"/>
          </p:nvPr>
        </p:nvPicPr>
        <p:blipFill rotWithShape="1">
          <a:blip r:embed="rId2"/>
          <a:srcRect l="7040" t="7775" r="18842" b="49289"/>
          <a:stretch/>
        </p:blipFill>
        <p:spPr>
          <a:xfrm rot="365389">
            <a:off x="1302538" y="2082800"/>
            <a:ext cx="4572000" cy="3701143"/>
          </a:xfrm>
        </p:spPr>
      </p:pic>
      <p:pic>
        <p:nvPicPr>
          <p:cNvPr id="5" name="Picture 4"/>
          <p:cNvPicPr>
            <a:picLocks noChangeAspect="1"/>
          </p:cNvPicPr>
          <p:nvPr/>
        </p:nvPicPr>
        <p:blipFill rotWithShape="1">
          <a:blip r:embed="rId3"/>
          <a:srcRect l="19981" t="20125" r="5231" b="10926"/>
          <a:stretch/>
        </p:blipFill>
        <p:spPr>
          <a:xfrm rot="10800000">
            <a:off x="7010400" y="0"/>
            <a:ext cx="4991100" cy="6200017"/>
          </a:xfrm>
          <a:prstGeom prst="rect">
            <a:avLst/>
          </a:prstGeom>
        </p:spPr>
      </p:pic>
    </p:spTree>
    <p:extLst>
      <p:ext uri="{BB962C8B-B14F-4D97-AF65-F5344CB8AC3E}">
        <p14:creationId xmlns:p14="http://schemas.microsoft.com/office/powerpoint/2010/main" val="1714993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673100"/>
            <a:ext cx="5740248" cy="1064260"/>
          </a:xfrm>
        </p:spPr>
        <p:txBody>
          <a:bodyPr>
            <a:normAutofit/>
          </a:bodyPr>
          <a:lstStyle/>
          <a:p>
            <a:r>
              <a:rPr lang="ro-RO" sz="3600" dirty="0">
                <a:latin typeface="Rockwell" panose="02060603020205020403" pitchFamily="18" charset="0"/>
              </a:rPr>
              <a:t>Exprimare scrisă</a:t>
            </a:r>
            <a:br>
              <a:rPr lang="ro-RO" sz="3600" dirty="0">
                <a:latin typeface="Rockwell" panose="02060603020205020403" pitchFamily="18" charset="0"/>
              </a:rPr>
            </a:br>
            <a:r>
              <a:rPr lang="ro-RO" sz="3600" dirty="0">
                <a:latin typeface="Rockwell" panose="02060603020205020403" pitchFamily="18" charset="0"/>
              </a:rPr>
              <a:t>DELF A1</a:t>
            </a:r>
            <a:endParaRPr lang="en-US" sz="3600" dirty="0"/>
          </a:p>
        </p:txBody>
      </p:sp>
      <p:pic>
        <p:nvPicPr>
          <p:cNvPr id="4" name="Content Placeholder 3"/>
          <p:cNvPicPr>
            <a:picLocks noGrp="1" noChangeAspect="1"/>
          </p:cNvPicPr>
          <p:nvPr>
            <p:ph idx="1"/>
          </p:nvPr>
        </p:nvPicPr>
        <p:blipFill rotWithShape="1">
          <a:blip r:embed="rId2"/>
          <a:srcRect l="13084" t="8013" r="4050" b="2462"/>
          <a:stretch/>
        </p:blipFill>
        <p:spPr>
          <a:xfrm>
            <a:off x="7228985" y="0"/>
            <a:ext cx="4178351" cy="6283234"/>
          </a:xfrm>
        </p:spPr>
      </p:pic>
    </p:spTree>
    <p:extLst>
      <p:ext uri="{BB962C8B-B14F-4D97-AF65-F5344CB8AC3E}">
        <p14:creationId xmlns:p14="http://schemas.microsoft.com/office/powerpoint/2010/main" val="4282621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r>
              <a:rPr lang="ro-RO" dirty="0">
                <a:latin typeface="Rockwell" panose="02060603020205020403" pitchFamily="18" charset="0"/>
              </a:rPr>
              <a:t>                           sau                   </a:t>
            </a:r>
            <a:r>
              <a:rPr lang="ro-RO" sz="8000" dirty="0">
                <a:latin typeface="Rockwell" panose="02060603020205020403" pitchFamily="18" charset="0"/>
              </a:rPr>
              <a:t>?</a:t>
            </a:r>
            <a:endParaRPr lang="en-US" sz="8000" dirty="0">
              <a:latin typeface="Rockwell" panose="02060603020205020403" pitchFamily="18" charset="0"/>
            </a:endParaRPr>
          </a:p>
        </p:txBody>
      </p:sp>
      <p:sp>
        <p:nvSpPr>
          <p:cNvPr id="3" name="Content Placeholder 2"/>
          <p:cNvSpPr>
            <a:spLocks noGrp="1"/>
          </p:cNvSpPr>
          <p:nvPr>
            <p:ph idx="1"/>
          </p:nvPr>
        </p:nvSpPr>
        <p:spPr/>
        <p:txBody>
          <a:bodyPr/>
          <a:lstStyle/>
          <a:p>
            <a:endParaRPr lang="ro-RO" dirty="0"/>
          </a:p>
          <a:p>
            <a:r>
              <a:rPr lang="ro-RO" sz="3200" dirty="0">
                <a:latin typeface="Rockwell" panose="02060603020205020403" pitchFamily="18" charset="0"/>
              </a:rPr>
              <a:t>DELF = </a:t>
            </a:r>
            <a:r>
              <a:rPr lang="ro-RO" sz="3200" dirty="0">
                <a:latin typeface="Cambria Math" panose="02040503050406030204" pitchFamily="18" charset="0"/>
                <a:ea typeface="Cambria Math" panose="02040503050406030204" pitchFamily="18" charset="0"/>
              </a:rPr>
              <a:t>Diplomă de studii în limba franceză</a:t>
            </a:r>
          </a:p>
          <a:p>
            <a:r>
              <a:rPr lang="ro-RO" dirty="0">
                <a:latin typeface="Rockwell" panose="02060603020205020403" pitchFamily="18" charset="0"/>
              </a:rPr>
              <a:t>                  </a:t>
            </a:r>
            <a:r>
              <a:rPr lang="ro-RO" sz="2800" dirty="0">
                <a:latin typeface="Rockwell" panose="02060603020205020403" pitchFamily="18" charset="0"/>
              </a:rPr>
              <a:t>- </a:t>
            </a:r>
            <a:r>
              <a:rPr lang="ro-RO" sz="2800" dirty="0">
                <a:latin typeface="Cambria Math" panose="02040503050406030204" pitchFamily="18" charset="0"/>
                <a:ea typeface="Cambria Math" panose="02040503050406030204" pitchFamily="18" charset="0"/>
              </a:rPr>
              <a:t>are o variantă pentru elevi și una pentru adulți</a:t>
            </a:r>
          </a:p>
          <a:p>
            <a:endParaRPr lang="ro-RO" sz="2800" dirty="0">
              <a:latin typeface="Cambria Math" panose="02040503050406030204" pitchFamily="18" charset="0"/>
              <a:ea typeface="Cambria Math" panose="02040503050406030204" pitchFamily="18" charset="0"/>
            </a:endParaRPr>
          </a:p>
          <a:p>
            <a:r>
              <a:rPr lang="ro-RO" sz="3200" dirty="0">
                <a:latin typeface="Rockwell" panose="02060603020205020403" pitchFamily="18" charset="0"/>
                <a:ea typeface="Cambria Math" panose="02040503050406030204" pitchFamily="18" charset="0"/>
              </a:rPr>
              <a:t>DALF</a:t>
            </a:r>
            <a:r>
              <a:rPr lang="ro-RO" sz="3200" dirty="0">
                <a:latin typeface="Cambria Math" panose="02040503050406030204" pitchFamily="18" charset="0"/>
                <a:ea typeface="Cambria Math" panose="02040503050406030204" pitchFamily="18" charset="0"/>
              </a:rPr>
              <a:t> = Diplomă aprofundată în limba franceză</a:t>
            </a:r>
          </a:p>
          <a:p>
            <a:r>
              <a:rPr lang="ro-RO" sz="3200" dirty="0">
                <a:latin typeface="Cambria Math" panose="02040503050406030204" pitchFamily="18" charset="0"/>
                <a:ea typeface="Cambria Math" panose="02040503050406030204" pitchFamily="18" charset="0"/>
              </a:rPr>
              <a:t>             </a:t>
            </a:r>
            <a:r>
              <a:rPr lang="ro-RO" sz="2800" dirty="0">
                <a:latin typeface="Rockwell" panose="02060603020205020403" pitchFamily="18" charset="0"/>
              </a:rPr>
              <a:t>- </a:t>
            </a:r>
            <a:r>
              <a:rPr lang="ro-RO" sz="2800" dirty="0">
                <a:latin typeface="Cambria Math" panose="02040503050406030204" pitchFamily="18" charset="0"/>
                <a:ea typeface="Cambria Math" panose="02040503050406030204" pitchFamily="18" charset="0"/>
              </a:rPr>
              <a:t>are numai o variantă pentru adulți, împărțită în științe 		       umane / științe </a:t>
            </a:r>
            <a:r>
              <a:rPr lang="fr-FR" sz="2800" dirty="0">
                <a:latin typeface="Cambria Math" panose="02040503050406030204" pitchFamily="18" charset="0"/>
                <a:ea typeface="Cambria Math" panose="02040503050406030204" pitchFamily="18" charset="0"/>
              </a:rPr>
              <a:t>exacte</a:t>
            </a:r>
            <a:endParaRPr lang="ro-RO" sz="2800" dirty="0">
              <a:latin typeface="Cambria Math" panose="02040503050406030204" pitchFamily="18" charset="0"/>
              <a:ea typeface="Cambria Math" panose="02040503050406030204" pitchFamily="18" charset="0"/>
            </a:endParaRPr>
          </a:p>
          <a:p>
            <a:endParaRPr lang="en-US" dirty="0">
              <a:latin typeface="Rockwell" panose="02060603020205020403"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1134" y="165250"/>
            <a:ext cx="2114347" cy="167407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1875" y="225604"/>
            <a:ext cx="2038120" cy="1613717"/>
          </a:xfrm>
          <a:prstGeom prst="rect">
            <a:avLst/>
          </a:prstGeom>
        </p:spPr>
      </p:pic>
    </p:spTree>
    <p:extLst>
      <p:ext uri="{BB962C8B-B14F-4D97-AF65-F5344CB8AC3E}">
        <p14:creationId xmlns:p14="http://schemas.microsoft.com/office/powerpoint/2010/main" val="1926762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673100"/>
            <a:ext cx="5740248" cy="1064260"/>
          </a:xfrm>
        </p:spPr>
        <p:txBody>
          <a:bodyPr>
            <a:normAutofit/>
          </a:bodyPr>
          <a:lstStyle/>
          <a:p>
            <a:r>
              <a:rPr lang="ro-RO" sz="3600" dirty="0">
                <a:latin typeface="Rockwell" panose="02060603020205020403" pitchFamily="18" charset="0"/>
              </a:rPr>
              <a:t>Exprimare scrisă</a:t>
            </a:r>
            <a:br>
              <a:rPr lang="ro-RO" sz="3600" dirty="0">
                <a:latin typeface="Rockwell" panose="02060603020205020403" pitchFamily="18" charset="0"/>
              </a:rPr>
            </a:br>
            <a:r>
              <a:rPr lang="ro-RO" sz="3600" dirty="0">
                <a:latin typeface="Rockwell" panose="02060603020205020403" pitchFamily="18" charset="0"/>
              </a:rPr>
              <a:t>DELF A2</a:t>
            </a:r>
            <a:endParaRPr lang="en-US" sz="3600" dirty="0"/>
          </a:p>
        </p:txBody>
      </p:sp>
      <p:pic>
        <p:nvPicPr>
          <p:cNvPr id="4" name="Content Placeholder 3"/>
          <p:cNvPicPr>
            <a:picLocks noGrp="1" noChangeAspect="1"/>
          </p:cNvPicPr>
          <p:nvPr>
            <p:ph idx="1"/>
          </p:nvPr>
        </p:nvPicPr>
        <p:blipFill rotWithShape="1">
          <a:blip r:embed="rId2"/>
          <a:srcRect l="13025" t="37558" r="11180" b="42958"/>
          <a:stretch/>
        </p:blipFill>
        <p:spPr>
          <a:xfrm rot="200200">
            <a:off x="5844680" y="284789"/>
            <a:ext cx="6095805" cy="2189678"/>
          </a:xfrm>
        </p:spPr>
      </p:pic>
      <p:pic>
        <p:nvPicPr>
          <p:cNvPr id="5" name="Picture 4"/>
          <p:cNvPicPr>
            <a:picLocks noChangeAspect="1"/>
          </p:cNvPicPr>
          <p:nvPr/>
        </p:nvPicPr>
        <p:blipFill rotWithShape="1">
          <a:blip r:embed="rId3"/>
          <a:srcRect l="22407" t="8572" r="-1728" b="60190"/>
          <a:stretch/>
        </p:blipFill>
        <p:spPr>
          <a:xfrm>
            <a:off x="5921594" y="2606430"/>
            <a:ext cx="6383619" cy="3513130"/>
          </a:xfrm>
          <a:prstGeom prst="rect">
            <a:avLst/>
          </a:prstGeom>
        </p:spPr>
      </p:pic>
    </p:spTree>
    <p:extLst>
      <p:ext uri="{BB962C8B-B14F-4D97-AF65-F5344CB8AC3E}">
        <p14:creationId xmlns:p14="http://schemas.microsoft.com/office/powerpoint/2010/main" val="3811499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673100"/>
            <a:ext cx="5740248" cy="1064260"/>
          </a:xfrm>
        </p:spPr>
        <p:txBody>
          <a:bodyPr>
            <a:normAutofit/>
          </a:bodyPr>
          <a:lstStyle/>
          <a:p>
            <a:r>
              <a:rPr lang="ro-RO" sz="3600" dirty="0">
                <a:latin typeface="Rockwell" panose="02060603020205020403" pitchFamily="18" charset="0"/>
              </a:rPr>
              <a:t>Exprimare scrisă</a:t>
            </a:r>
            <a:br>
              <a:rPr lang="ro-RO" sz="3600" dirty="0">
                <a:latin typeface="Rockwell" panose="02060603020205020403" pitchFamily="18" charset="0"/>
              </a:rPr>
            </a:br>
            <a:r>
              <a:rPr lang="ro-RO" sz="3600" dirty="0">
                <a:latin typeface="Rockwell" panose="02060603020205020403" pitchFamily="18" charset="0"/>
              </a:rPr>
              <a:t>DELF B1</a:t>
            </a:r>
            <a:endParaRPr lang="en-US" sz="3600" dirty="0"/>
          </a:p>
        </p:txBody>
      </p:sp>
      <p:pic>
        <p:nvPicPr>
          <p:cNvPr id="4" name="Content Placeholder 3"/>
          <p:cNvPicPr>
            <a:picLocks noGrp="1" noChangeAspect="1"/>
          </p:cNvPicPr>
          <p:nvPr>
            <p:ph idx="1"/>
          </p:nvPr>
        </p:nvPicPr>
        <p:blipFill rotWithShape="1">
          <a:blip r:embed="rId2"/>
          <a:srcRect l="5174" t="6630" r="9775" b="22711"/>
          <a:stretch/>
        </p:blipFill>
        <p:spPr>
          <a:xfrm>
            <a:off x="7010399" y="159655"/>
            <a:ext cx="4673601" cy="6145501"/>
          </a:xfrm>
        </p:spPr>
      </p:pic>
    </p:spTree>
    <p:extLst>
      <p:ext uri="{BB962C8B-B14F-4D97-AF65-F5344CB8AC3E}">
        <p14:creationId xmlns:p14="http://schemas.microsoft.com/office/powerpoint/2010/main" val="1809137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673100"/>
            <a:ext cx="5740248" cy="1064260"/>
          </a:xfrm>
        </p:spPr>
        <p:txBody>
          <a:bodyPr>
            <a:normAutofit/>
          </a:bodyPr>
          <a:lstStyle/>
          <a:p>
            <a:r>
              <a:rPr lang="ro-RO" sz="3600" dirty="0">
                <a:latin typeface="Rockwell" panose="02060603020205020403" pitchFamily="18" charset="0"/>
              </a:rPr>
              <a:t>Exprimare scrisă</a:t>
            </a:r>
            <a:br>
              <a:rPr lang="ro-RO" sz="3600" dirty="0">
                <a:latin typeface="Rockwell" panose="02060603020205020403" pitchFamily="18" charset="0"/>
              </a:rPr>
            </a:br>
            <a:r>
              <a:rPr lang="ro-RO" sz="3600" dirty="0">
                <a:latin typeface="Rockwell" panose="02060603020205020403" pitchFamily="18" charset="0"/>
              </a:rPr>
              <a:t>DELF B2</a:t>
            </a:r>
            <a:endParaRPr lang="en-US" sz="3600" dirty="0"/>
          </a:p>
        </p:txBody>
      </p:sp>
      <p:pic>
        <p:nvPicPr>
          <p:cNvPr id="4" name="Content Placeholder 3"/>
          <p:cNvPicPr>
            <a:picLocks noGrp="1" noChangeAspect="1"/>
          </p:cNvPicPr>
          <p:nvPr>
            <p:ph idx="1"/>
          </p:nvPr>
        </p:nvPicPr>
        <p:blipFill rotWithShape="1">
          <a:blip r:embed="rId2"/>
          <a:srcRect l="12335" t="6129" r="12664" b="50869"/>
          <a:stretch/>
        </p:blipFill>
        <p:spPr>
          <a:xfrm rot="353985">
            <a:off x="5634286" y="683434"/>
            <a:ext cx="6562157" cy="5257612"/>
          </a:xfrm>
        </p:spPr>
      </p:pic>
    </p:spTree>
    <p:extLst>
      <p:ext uri="{BB962C8B-B14F-4D97-AF65-F5344CB8AC3E}">
        <p14:creationId xmlns:p14="http://schemas.microsoft.com/office/powerpoint/2010/main" val="3020803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673100"/>
            <a:ext cx="5740248" cy="1064260"/>
          </a:xfrm>
        </p:spPr>
        <p:txBody>
          <a:bodyPr>
            <a:normAutofit/>
          </a:bodyPr>
          <a:lstStyle/>
          <a:p>
            <a:r>
              <a:rPr lang="ro-RO" sz="3600" dirty="0">
                <a:latin typeface="Rockwell" panose="02060603020205020403" pitchFamily="18" charset="0"/>
              </a:rPr>
              <a:t>Exprimare orală</a:t>
            </a:r>
            <a:br>
              <a:rPr lang="ro-RO" sz="3600" dirty="0">
                <a:latin typeface="Rockwell" panose="02060603020205020403" pitchFamily="18" charset="0"/>
              </a:rPr>
            </a:br>
            <a:r>
              <a:rPr lang="ro-RO" sz="3600" dirty="0">
                <a:latin typeface="Rockwell" panose="02060603020205020403" pitchFamily="18" charset="0"/>
              </a:rPr>
              <a:t>DELF A1</a:t>
            </a:r>
            <a:endParaRPr lang="en-US" sz="3600" dirty="0"/>
          </a:p>
        </p:txBody>
      </p:sp>
      <p:pic>
        <p:nvPicPr>
          <p:cNvPr id="4" name="Content Placeholder 3"/>
          <p:cNvPicPr>
            <a:picLocks noGrp="1" noChangeAspect="1"/>
          </p:cNvPicPr>
          <p:nvPr>
            <p:ph idx="1"/>
          </p:nvPr>
        </p:nvPicPr>
        <p:blipFill rotWithShape="1">
          <a:blip r:embed="rId2"/>
          <a:srcRect l="10180" r="4156" b="39962"/>
          <a:stretch/>
        </p:blipFill>
        <p:spPr>
          <a:xfrm>
            <a:off x="6082388" y="431076"/>
            <a:ext cx="5948508" cy="5826034"/>
          </a:xfrm>
        </p:spPr>
      </p:pic>
      <p:sp>
        <p:nvSpPr>
          <p:cNvPr id="5" name="TextBox 4"/>
          <p:cNvSpPr txBox="1"/>
          <p:nvPr/>
        </p:nvSpPr>
        <p:spPr>
          <a:xfrm>
            <a:off x="1097280" y="1979384"/>
            <a:ext cx="3017520" cy="1338828"/>
          </a:xfrm>
          <a:prstGeom prst="rect">
            <a:avLst/>
          </a:prstGeom>
          <a:noFill/>
        </p:spPr>
        <p:txBody>
          <a:bodyPr wrap="square" rtlCol="0">
            <a:spAutoFit/>
          </a:bodyPr>
          <a:lstStyle/>
          <a:p>
            <a:pPr>
              <a:lnSpc>
                <a:spcPct val="150000"/>
              </a:lnSpc>
            </a:pPr>
            <a:r>
              <a:rPr lang="fr-FR" b="1" dirty="0">
                <a:solidFill>
                  <a:schemeClr val="accent5">
                    <a:lumMod val="75000"/>
                  </a:schemeClr>
                </a:solidFill>
              </a:rPr>
              <a:t>1. </a:t>
            </a:r>
            <a:r>
              <a:rPr lang="ro-RO" b="1" dirty="0">
                <a:solidFill>
                  <a:schemeClr val="accent5">
                    <a:lumMod val="75000"/>
                  </a:schemeClr>
                </a:solidFill>
              </a:rPr>
              <a:t>Entretien dirig</a:t>
            </a:r>
            <a:r>
              <a:rPr lang="fr-FR" b="1" dirty="0">
                <a:solidFill>
                  <a:schemeClr val="accent5">
                    <a:lumMod val="75000"/>
                  </a:schemeClr>
                </a:solidFill>
              </a:rPr>
              <a:t>é</a:t>
            </a:r>
          </a:p>
          <a:p>
            <a:pPr>
              <a:lnSpc>
                <a:spcPct val="150000"/>
              </a:lnSpc>
            </a:pPr>
            <a:r>
              <a:rPr lang="fr-FR" b="1" dirty="0">
                <a:solidFill>
                  <a:schemeClr val="accent5">
                    <a:lumMod val="75000"/>
                  </a:schemeClr>
                </a:solidFill>
              </a:rPr>
              <a:t>2. Echange d’informations</a:t>
            </a:r>
          </a:p>
          <a:p>
            <a:pPr>
              <a:lnSpc>
                <a:spcPct val="150000"/>
              </a:lnSpc>
            </a:pPr>
            <a:r>
              <a:rPr lang="fr-FR" b="1" dirty="0">
                <a:solidFill>
                  <a:schemeClr val="accent5">
                    <a:lumMod val="75000"/>
                  </a:schemeClr>
                </a:solidFill>
              </a:rPr>
              <a:t>3. Dialogue simulé</a:t>
            </a:r>
            <a:endParaRPr lang="en-US" b="1" dirty="0">
              <a:solidFill>
                <a:schemeClr val="accent5">
                  <a:lumMod val="75000"/>
                </a:schemeClr>
              </a:solidFill>
            </a:endParaRPr>
          </a:p>
        </p:txBody>
      </p:sp>
    </p:spTree>
    <p:extLst>
      <p:ext uri="{BB962C8B-B14F-4D97-AF65-F5344CB8AC3E}">
        <p14:creationId xmlns:p14="http://schemas.microsoft.com/office/powerpoint/2010/main" val="1230539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673100"/>
            <a:ext cx="5740248" cy="1064260"/>
          </a:xfrm>
        </p:spPr>
        <p:txBody>
          <a:bodyPr>
            <a:normAutofit/>
          </a:bodyPr>
          <a:lstStyle/>
          <a:p>
            <a:r>
              <a:rPr lang="ro-RO" sz="3600" dirty="0">
                <a:latin typeface="Rockwell" panose="02060603020205020403" pitchFamily="18" charset="0"/>
              </a:rPr>
              <a:t>Exprimare orală</a:t>
            </a:r>
            <a:br>
              <a:rPr lang="ro-RO" sz="3600" dirty="0">
                <a:latin typeface="Rockwell" panose="02060603020205020403" pitchFamily="18" charset="0"/>
              </a:rPr>
            </a:br>
            <a:r>
              <a:rPr lang="ro-RO" sz="3600" dirty="0">
                <a:latin typeface="Rockwell" panose="02060603020205020403" pitchFamily="18" charset="0"/>
              </a:rPr>
              <a:t>DELF A2</a:t>
            </a:r>
            <a:endParaRPr lang="en-US" sz="3600" dirty="0"/>
          </a:p>
        </p:txBody>
      </p:sp>
      <p:pic>
        <p:nvPicPr>
          <p:cNvPr id="4" name="Content Placeholder 3"/>
          <p:cNvPicPr>
            <a:picLocks noGrp="1" noChangeAspect="1"/>
          </p:cNvPicPr>
          <p:nvPr>
            <p:ph idx="1"/>
          </p:nvPr>
        </p:nvPicPr>
        <p:blipFill rotWithShape="1">
          <a:blip r:embed="rId2"/>
          <a:srcRect l="20081" t="8661" r="9249" b="77659"/>
          <a:stretch/>
        </p:blipFill>
        <p:spPr>
          <a:xfrm>
            <a:off x="3553096" y="2059038"/>
            <a:ext cx="8265252" cy="2029636"/>
          </a:xfrm>
        </p:spPr>
      </p:pic>
      <p:pic>
        <p:nvPicPr>
          <p:cNvPr id="5" name="Content Placeholder 3"/>
          <p:cNvPicPr>
            <a:picLocks noChangeAspect="1"/>
          </p:cNvPicPr>
          <p:nvPr/>
        </p:nvPicPr>
        <p:blipFill rotWithShape="1">
          <a:blip r:embed="rId2"/>
          <a:srcRect l="19552" t="70952" r="11555" b="18504"/>
          <a:stretch/>
        </p:blipFill>
        <p:spPr>
          <a:xfrm>
            <a:off x="3553096" y="4088674"/>
            <a:ext cx="8213001" cy="1756593"/>
          </a:xfrm>
          <a:prstGeom prst="rect">
            <a:avLst/>
          </a:prstGeom>
        </p:spPr>
      </p:pic>
      <p:sp>
        <p:nvSpPr>
          <p:cNvPr id="8" name="TextBox 7"/>
          <p:cNvSpPr txBox="1"/>
          <p:nvPr/>
        </p:nvSpPr>
        <p:spPr>
          <a:xfrm>
            <a:off x="8347167" y="743565"/>
            <a:ext cx="2795451" cy="923330"/>
          </a:xfrm>
          <a:prstGeom prst="rect">
            <a:avLst/>
          </a:prstGeom>
          <a:noFill/>
        </p:spPr>
        <p:txBody>
          <a:bodyPr wrap="square" rtlCol="0">
            <a:spAutoFit/>
          </a:bodyPr>
          <a:lstStyle/>
          <a:p>
            <a:r>
              <a:rPr lang="fr-FR" b="1" dirty="0">
                <a:solidFill>
                  <a:schemeClr val="accent1">
                    <a:lumMod val="75000"/>
                  </a:schemeClr>
                </a:solidFill>
              </a:rPr>
              <a:t>1. </a:t>
            </a:r>
            <a:r>
              <a:rPr lang="ro-RO" b="1" dirty="0">
                <a:solidFill>
                  <a:schemeClr val="accent1">
                    <a:lumMod val="75000"/>
                  </a:schemeClr>
                </a:solidFill>
              </a:rPr>
              <a:t>Entretien dirig</a:t>
            </a:r>
            <a:r>
              <a:rPr lang="fr-FR" b="1" dirty="0">
                <a:solidFill>
                  <a:schemeClr val="accent1">
                    <a:lumMod val="75000"/>
                  </a:schemeClr>
                </a:solidFill>
              </a:rPr>
              <a:t>é</a:t>
            </a:r>
          </a:p>
          <a:p>
            <a:r>
              <a:rPr lang="fr-FR" b="1" dirty="0">
                <a:solidFill>
                  <a:schemeClr val="accent1">
                    <a:lumMod val="75000"/>
                  </a:schemeClr>
                </a:solidFill>
              </a:rPr>
              <a:t>2. Monologue suivi</a:t>
            </a:r>
          </a:p>
          <a:p>
            <a:r>
              <a:rPr lang="fr-FR" b="1" dirty="0">
                <a:solidFill>
                  <a:schemeClr val="accent1">
                    <a:lumMod val="75000"/>
                  </a:schemeClr>
                </a:solidFill>
              </a:rPr>
              <a:t>3. Exercice en interaction</a:t>
            </a:r>
            <a:endParaRPr lang="en-US" b="1" dirty="0">
              <a:solidFill>
                <a:schemeClr val="accent1">
                  <a:lumMod val="75000"/>
                </a:schemeClr>
              </a:solidFill>
            </a:endParaRPr>
          </a:p>
        </p:txBody>
      </p:sp>
      <p:sp>
        <p:nvSpPr>
          <p:cNvPr id="9" name="TextBox 8"/>
          <p:cNvSpPr txBox="1"/>
          <p:nvPr/>
        </p:nvSpPr>
        <p:spPr>
          <a:xfrm>
            <a:off x="3484079" y="1693936"/>
            <a:ext cx="3984171" cy="461665"/>
          </a:xfrm>
          <a:prstGeom prst="rect">
            <a:avLst/>
          </a:prstGeom>
          <a:noFill/>
        </p:spPr>
        <p:txBody>
          <a:bodyPr wrap="square" rtlCol="0">
            <a:spAutoFit/>
          </a:bodyPr>
          <a:lstStyle/>
          <a:p>
            <a:r>
              <a:rPr lang="fr-FR" sz="2400" b="1" dirty="0">
                <a:solidFill>
                  <a:schemeClr val="tx1">
                    <a:lumMod val="65000"/>
                    <a:lumOff val="35000"/>
                  </a:schemeClr>
                </a:solidFill>
              </a:rPr>
              <a:t>3. Exercice en interaction</a:t>
            </a:r>
            <a:endParaRPr lang="en-US" sz="2400" b="1" dirty="0">
              <a:solidFill>
                <a:schemeClr val="tx1">
                  <a:lumMod val="65000"/>
                  <a:lumOff val="35000"/>
                </a:schemeClr>
              </a:solidFill>
            </a:endParaRPr>
          </a:p>
        </p:txBody>
      </p:sp>
    </p:spTree>
    <p:extLst>
      <p:ext uri="{BB962C8B-B14F-4D97-AF65-F5344CB8AC3E}">
        <p14:creationId xmlns:p14="http://schemas.microsoft.com/office/powerpoint/2010/main" val="4004490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673100"/>
            <a:ext cx="5740248" cy="1064260"/>
          </a:xfrm>
        </p:spPr>
        <p:txBody>
          <a:bodyPr>
            <a:normAutofit/>
          </a:bodyPr>
          <a:lstStyle/>
          <a:p>
            <a:r>
              <a:rPr lang="ro-RO" sz="3600" dirty="0">
                <a:latin typeface="Rockwell" panose="02060603020205020403" pitchFamily="18" charset="0"/>
              </a:rPr>
              <a:t>Exprimare orală</a:t>
            </a:r>
            <a:br>
              <a:rPr lang="ro-RO" sz="3600" dirty="0">
                <a:latin typeface="Rockwell" panose="02060603020205020403" pitchFamily="18" charset="0"/>
              </a:rPr>
            </a:br>
            <a:r>
              <a:rPr lang="ro-RO" sz="3600" dirty="0">
                <a:latin typeface="Rockwell" panose="02060603020205020403" pitchFamily="18" charset="0"/>
              </a:rPr>
              <a:t>DELF B1</a:t>
            </a:r>
            <a:endParaRPr lang="en-US" sz="3600" dirty="0"/>
          </a:p>
        </p:txBody>
      </p:sp>
      <p:pic>
        <p:nvPicPr>
          <p:cNvPr id="4" name="Content Placeholder 3"/>
          <p:cNvPicPr>
            <a:picLocks noGrp="1" noChangeAspect="1"/>
          </p:cNvPicPr>
          <p:nvPr>
            <p:ph idx="1"/>
          </p:nvPr>
        </p:nvPicPr>
        <p:blipFill rotWithShape="1">
          <a:blip r:embed="rId2"/>
          <a:srcRect l="44367" t="20368" r="4669" b="13000"/>
          <a:stretch/>
        </p:blipFill>
        <p:spPr>
          <a:xfrm rot="21337700">
            <a:off x="1022307" y="2046245"/>
            <a:ext cx="4846320" cy="4435249"/>
          </a:xfrm>
        </p:spPr>
      </p:pic>
      <p:pic>
        <p:nvPicPr>
          <p:cNvPr id="5" name="Picture 4"/>
          <p:cNvPicPr>
            <a:picLocks noChangeAspect="1"/>
          </p:cNvPicPr>
          <p:nvPr/>
        </p:nvPicPr>
        <p:blipFill rotWithShape="1">
          <a:blip r:embed="rId3"/>
          <a:srcRect l="14209" t="21919" r="14715" b="39934"/>
          <a:stretch/>
        </p:blipFill>
        <p:spPr>
          <a:xfrm rot="238189">
            <a:off x="5932647" y="464164"/>
            <a:ext cx="5613166" cy="4209875"/>
          </a:xfrm>
          <a:prstGeom prst="rect">
            <a:avLst/>
          </a:prstGeom>
        </p:spPr>
      </p:pic>
    </p:spTree>
    <p:extLst>
      <p:ext uri="{BB962C8B-B14F-4D97-AF65-F5344CB8AC3E}">
        <p14:creationId xmlns:p14="http://schemas.microsoft.com/office/powerpoint/2010/main" val="1298384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673100"/>
            <a:ext cx="5740248" cy="1064260"/>
          </a:xfrm>
        </p:spPr>
        <p:txBody>
          <a:bodyPr>
            <a:normAutofit/>
          </a:bodyPr>
          <a:lstStyle/>
          <a:p>
            <a:r>
              <a:rPr lang="ro-RO" sz="3600" dirty="0">
                <a:latin typeface="Rockwell" panose="02060603020205020403" pitchFamily="18" charset="0"/>
              </a:rPr>
              <a:t>Exprimare orală</a:t>
            </a:r>
            <a:br>
              <a:rPr lang="ro-RO" sz="3600" dirty="0">
                <a:latin typeface="Rockwell" panose="02060603020205020403" pitchFamily="18" charset="0"/>
              </a:rPr>
            </a:br>
            <a:r>
              <a:rPr lang="ro-RO" sz="3600" dirty="0">
                <a:latin typeface="Rockwell" panose="02060603020205020403" pitchFamily="18" charset="0"/>
              </a:rPr>
              <a:t>DELF B2</a:t>
            </a:r>
            <a:endParaRPr lang="en-US" sz="3600" dirty="0"/>
          </a:p>
        </p:txBody>
      </p:sp>
      <p:pic>
        <p:nvPicPr>
          <p:cNvPr id="4" name="Content Placeholder 3"/>
          <p:cNvPicPr>
            <a:picLocks noGrp="1" noChangeAspect="1"/>
          </p:cNvPicPr>
          <p:nvPr>
            <p:ph idx="1"/>
          </p:nvPr>
        </p:nvPicPr>
        <p:blipFill rotWithShape="1">
          <a:blip r:embed="rId2"/>
          <a:srcRect l="12650" t="13277" r="12727" b="46275"/>
          <a:stretch/>
        </p:blipFill>
        <p:spPr>
          <a:xfrm>
            <a:off x="4746170" y="1838960"/>
            <a:ext cx="6598335" cy="4489269"/>
          </a:xfrm>
        </p:spPr>
      </p:pic>
    </p:spTree>
    <p:extLst>
      <p:ext uri="{BB962C8B-B14F-4D97-AF65-F5344CB8AC3E}">
        <p14:creationId xmlns:p14="http://schemas.microsoft.com/office/powerpoint/2010/main" val="807034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79" y="286603"/>
            <a:ext cx="10476021" cy="1450757"/>
          </a:xfrm>
        </p:spPr>
        <p:txBody>
          <a:bodyPr/>
          <a:lstStyle/>
          <a:p>
            <a:r>
              <a:rPr lang="ro-RO" dirty="0">
                <a:latin typeface="Rockwell" panose="02060603020205020403" pitchFamily="18" charset="0"/>
              </a:rPr>
              <a:t>Cum mă pot pregăti pentru examen?</a:t>
            </a:r>
            <a:endParaRPr lang="en-US" dirty="0">
              <a:latin typeface="Rockwell" panose="02060603020205020403" pitchFamily="18" charset="0"/>
            </a:endParaRPr>
          </a:p>
        </p:txBody>
      </p:sp>
      <p:sp>
        <p:nvSpPr>
          <p:cNvPr id="3" name="Content Placeholder 2"/>
          <p:cNvSpPr>
            <a:spLocks noGrp="1"/>
          </p:cNvSpPr>
          <p:nvPr>
            <p:ph idx="1"/>
          </p:nvPr>
        </p:nvSpPr>
        <p:spPr>
          <a:xfrm>
            <a:off x="1201003" y="2309758"/>
            <a:ext cx="9954677" cy="4023360"/>
          </a:xfrm>
        </p:spPr>
        <p:txBody>
          <a:bodyPr/>
          <a:lstStyle/>
          <a:p>
            <a:pPr>
              <a:lnSpc>
                <a:spcPct val="150000"/>
              </a:lnSpc>
              <a:buFont typeface="Wingdings" panose="05000000000000000000" pitchFamily="2" charset="2"/>
              <a:buChar char="Ø"/>
            </a:pPr>
            <a:r>
              <a:rPr lang="ro-RO" b="1" dirty="0"/>
              <a:t>online</a:t>
            </a:r>
            <a:r>
              <a:rPr lang="ro-RO" dirty="0"/>
              <a:t> : cu ajutorul subiectelor oferite de </a:t>
            </a:r>
            <a:r>
              <a:rPr lang="en-US" dirty="0">
                <a:hlinkClick r:id="rId2"/>
              </a:rPr>
              <a:t>http://www.ciep.fr/delf-dalf</a:t>
            </a:r>
            <a:r>
              <a:rPr lang="ro-RO" dirty="0"/>
              <a:t> </a:t>
            </a:r>
            <a:endParaRPr lang="en-US" dirty="0"/>
          </a:p>
          <a:p>
            <a:pPr>
              <a:lnSpc>
                <a:spcPct val="150000"/>
              </a:lnSpc>
              <a:buFont typeface="Wingdings" panose="05000000000000000000" pitchFamily="2" charset="2"/>
              <a:buChar char="Ø"/>
            </a:pPr>
            <a:r>
              <a:rPr lang="ro-RO" b="1" dirty="0"/>
              <a:t>la mediateca Institutului Francez </a:t>
            </a:r>
            <a:r>
              <a:rPr lang="ro-RO" dirty="0"/>
              <a:t>: cu ajutorul manualelor de antrenament</a:t>
            </a:r>
          </a:p>
          <a:p>
            <a:pPr>
              <a:lnSpc>
                <a:spcPct val="150000"/>
              </a:lnSpc>
              <a:buFont typeface="Wingdings" panose="05000000000000000000" pitchFamily="2" charset="2"/>
              <a:buChar char="Ø"/>
            </a:pPr>
            <a:r>
              <a:rPr lang="ro-RO" dirty="0"/>
              <a:t>urmând un </a:t>
            </a:r>
            <a:r>
              <a:rPr lang="ro-RO" b="1" dirty="0"/>
              <a:t>curs de pregătire DELF</a:t>
            </a:r>
            <a:r>
              <a:rPr lang="ro-RO" dirty="0"/>
              <a:t> la Institutul Francez</a:t>
            </a:r>
          </a:p>
          <a:p>
            <a:pPr>
              <a:lnSpc>
                <a:spcPct val="150000"/>
              </a:lnSpc>
              <a:buFont typeface="Wingdings" panose="05000000000000000000" pitchFamily="2" charset="2"/>
              <a:buChar char="Ø"/>
            </a:pPr>
            <a:r>
              <a:rPr lang="ro-RO" dirty="0"/>
              <a:t>făcând apel cu încredere la </a:t>
            </a:r>
            <a:r>
              <a:rPr lang="ro-RO" b="1" dirty="0"/>
              <a:t>profesorul tău de limba franceză </a:t>
            </a:r>
            <a:r>
              <a:rPr lang="ro-RO" b="1" dirty="0">
                <a:sym typeface="Wingdings" panose="05000000000000000000" pitchFamily="2" charset="2"/>
              </a:rPr>
              <a:t></a:t>
            </a:r>
            <a:endParaRPr lang="ro-RO" b="1" dirty="0"/>
          </a:p>
          <a:p>
            <a:pPr>
              <a:buFont typeface="Wingdings" panose="05000000000000000000" pitchFamily="2" charset="2"/>
              <a:buChar char="Ø"/>
            </a:pPr>
            <a:endParaRPr lang="ro-RO" dirty="0"/>
          </a:p>
          <a:p>
            <a:pPr marL="0" indent="0">
              <a:buNone/>
            </a:pPr>
            <a:r>
              <a:rPr lang="ro-RO" sz="2800" b="1" dirty="0"/>
              <a:t>Tu alegi cea mai potrivită metodă pentru tine ! </a:t>
            </a:r>
          </a:p>
          <a:p>
            <a:pPr marL="0" indent="0">
              <a:buNone/>
            </a:pPr>
            <a:endParaRPr lang="en-US" dirty="0"/>
          </a:p>
        </p:txBody>
      </p:sp>
      <p:sp>
        <p:nvSpPr>
          <p:cNvPr id="4" name="Content Placeholder 2"/>
          <p:cNvSpPr txBox="1">
            <a:spLocks/>
          </p:cNvSpPr>
          <p:nvPr/>
        </p:nvSpPr>
        <p:spPr>
          <a:xfrm>
            <a:off x="1097280" y="1845734"/>
            <a:ext cx="10058400"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ro-RO" dirty="0">
              <a:hlinkClick r:id="rId2"/>
            </a:endParaRPr>
          </a:p>
        </p:txBody>
      </p:sp>
    </p:spTree>
    <p:extLst>
      <p:ext uri="{BB962C8B-B14F-4D97-AF65-F5344CB8AC3E}">
        <p14:creationId xmlns:p14="http://schemas.microsoft.com/office/powerpoint/2010/main" val="4067059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504961"/>
            <a:ext cx="10058400" cy="1130656"/>
          </a:xfrm>
        </p:spPr>
        <p:txBody>
          <a:bodyPr>
            <a:normAutofit/>
          </a:bodyPr>
          <a:lstStyle/>
          <a:p>
            <a:pPr algn="ctr"/>
            <a:r>
              <a:rPr lang="ro-RO" dirty="0">
                <a:latin typeface="Rockwell" panose="02060603020205020403" pitchFamily="18" charset="0"/>
              </a:rPr>
              <a:t>Suntem aici pentru voi</a:t>
            </a:r>
            <a:r>
              <a:rPr lang="fr-FR" dirty="0">
                <a:latin typeface="Rockwell" panose="02060603020205020403" pitchFamily="18" charset="0"/>
              </a:rPr>
              <a:t>!</a:t>
            </a:r>
            <a:endParaRPr lang="en-US" dirty="0">
              <a:latin typeface="Rockwell" panose="02060603020205020403" pitchFamily="18" charset="0"/>
            </a:endParaRPr>
          </a:p>
        </p:txBody>
      </p:sp>
      <p:sp>
        <p:nvSpPr>
          <p:cNvPr id="3" name="Content Placeholder 2"/>
          <p:cNvSpPr>
            <a:spLocks noGrp="1"/>
          </p:cNvSpPr>
          <p:nvPr>
            <p:ph idx="1"/>
          </p:nvPr>
        </p:nvSpPr>
        <p:spPr>
          <a:xfrm>
            <a:off x="1097280" y="1957589"/>
            <a:ext cx="10058400" cy="4340179"/>
          </a:xfrm>
        </p:spPr>
        <p:txBody>
          <a:bodyPr>
            <a:normAutofit fontScale="92500" lnSpcReduction="10000"/>
          </a:bodyPr>
          <a:lstStyle/>
          <a:p>
            <a:pPr algn="ctr"/>
            <a:endParaRPr lang="fr-FR" dirty="0"/>
          </a:p>
          <a:p>
            <a:pPr algn="ctr"/>
            <a:endParaRPr lang="fr-FR" dirty="0"/>
          </a:p>
          <a:p>
            <a:pPr algn="ctr"/>
            <a:endParaRPr lang="fr-FR" dirty="0"/>
          </a:p>
          <a:p>
            <a:pPr algn="ctr"/>
            <a:endParaRPr lang="fr-FR" dirty="0"/>
          </a:p>
          <a:p>
            <a:pPr algn="ctr"/>
            <a:endParaRPr lang="fr-FR" dirty="0"/>
          </a:p>
          <a:p>
            <a:pPr algn="ctr"/>
            <a:r>
              <a:rPr lang="fr-FR" dirty="0"/>
              <a:t>    </a:t>
            </a:r>
          </a:p>
          <a:p>
            <a:pPr algn="ctr"/>
            <a:endParaRPr lang="fr-FR" dirty="0"/>
          </a:p>
          <a:p>
            <a:pPr marL="0" indent="0" algn="ctr">
              <a:lnSpc>
                <a:spcPct val="110000"/>
              </a:lnSpc>
              <a:spcBef>
                <a:spcPts val="0"/>
              </a:spcBef>
              <a:spcAft>
                <a:spcPts val="0"/>
              </a:spcAft>
              <a:buNone/>
            </a:pPr>
            <a:r>
              <a:rPr lang="fr-FR" sz="1900" b="1" dirty="0"/>
              <a:t> </a:t>
            </a:r>
            <a:r>
              <a:rPr lang="fr-FR" sz="1700" b="1" dirty="0"/>
              <a:t>INSTITUT FRANCAIS DE TIMISOARA</a:t>
            </a:r>
          </a:p>
          <a:p>
            <a:pPr marL="0" indent="0" algn="ctr">
              <a:lnSpc>
                <a:spcPct val="110000"/>
              </a:lnSpc>
              <a:spcBef>
                <a:spcPts val="0"/>
              </a:spcBef>
              <a:spcAft>
                <a:spcPts val="0"/>
              </a:spcAft>
              <a:buNone/>
            </a:pPr>
            <a:r>
              <a:rPr lang="fr-FR" sz="1700" b="1" dirty="0"/>
              <a:t>46</a:t>
            </a:r>
            <a:r>
              <a:rPr lang="ro-RO" sz="1700" b="1" dirty="0"/>
              <a:t> Bd. C.D. Loga</a:t>
            </a:r>
            <a:r>
              <a:rPr lang="fr-FR" sz="1700" b="1" dirty="0"/>
              <a:t> </a:t>
            </a:r>
            <a:endParaRPr lang="ro-RO" sz="1700" b="1" dirty="0"/>
          </a:p>
          <a:p>
            <a:pPr marL="0" indent="0" algn="ctr">
              <a:lnSpc>
                <a:spcPct val="110000"/>
              </a:lnSpc>
              <a:spcBef>
                <a:spcPts val="0"/>
              </a:spcBef>
              <a:spcAft>
                <a:spcPts val="0"/>
              </a:spcAft>
              <a:buNone/>
            </a:pPr>
            <a:r>
              <a:rPr lang="ro-RO" sz="1700" b="1" dirty="0"/>
              <a:t>T</a:t>
            </a:r>
            <a:r>
              <a:rPr lang="fr-FR" sz="1700" b="1" dirty="0" err="1"/>
              <a:t>él</a:t>
            </a:r>
            <a:r>
              <a:rPr lang="fr-FR" sz="1700" b="1" dirty="0"/>
              <a:t>.: 0256.490.544</a:t>
            </a:r>
          </a:p>
          <a:p>
            <a:pPr marL="0" indent="0" algn="ctr">
              <a:lnSpc>
                <a:spcPct val="110000"/>
              </a:lnSpc>
              <a:spcBef>
                <a:spcPts val="0"/>
              </a:spcBef>
              <a:spcAft>
                <a:spcPts val="0"/>
              </a:spcAft>
              <a:buNone/>
            </a:pPr>
            <a:r>
              <a:rPr lang="fr-FR" sz="1700" b="1" dirty="0"/>
              <a:t>E-mail: </a:t>
            </a:r>
            <a:r>
              <a:rPr lang="fr-FR" sz="1700" dirty="0">
                <a:solidFill>
                  <a:schemeClr val="accent1">
                    <a:lumMod val="75000"/>
                  </a:schemeClr>
                </a:solidFill>
              </a:rPr>
              <a:t>equipe.timisoara@institutfrancais.ro</a:t>
            </a:r>
          </a:p>
          <a:p>
            <a:pPr marL="0" indent="0" algn="ctr">
              <a:lnSpc>
                <a:spcPct val="110000"/>
              </a:lnSpc>
              <a:spcBef>
                <a:spcPts val="0"/>
              </a:spcBef>
              <a:spcAft>
                <a:spcPts val="0"/>
              </a:spcAft>
              <a:buNone/>
            </a:pPr>
            <a:r>
              <a:rPr lang="fr-FR" sz="1700" dirty="0">
                <a:solidFill>
                  <a:schemeClr val="accent1">
                    <a:lumMod val="75000"/>
                  </a:schemeClr>
                </a:solidFill>
              </a:rPr>
              <a:t>www.institutfrancais.ro</a:t>
            </a:r>
            <a:r>
              <a:rPr lang="fr-FR" sz="1700" dirty="0"/>
              <a:t>          </a:t>
            </a:r>
          </a:p>
          <a:p>
            <a:pPr algn="ctr">
              <a:lnSpc>
                <a:spcPct val="110000"/>
              </a:lnSpc>
              <a:spcBef>
                <a:spcPts val="0"/>
              </a:spcBef>
              <a:spcAft>
                <a:spcPts val="0"/>
              </a:spcAft>
            </a:pPr>
            <a:r>
              <a:rPr lang="fr-FR" sz="1700" dirty="0"/>
              <a:t>    </a:t>
            </a:r>
            <a:r>
              <a:rPr lang="fr-FR" sz="1700" b="1" dirty="0"/>
              <a:t>Institut français de Timisoara</a:t>
            </a:r>
            <a:endParaRPr lang="en-US" sz="1700" b="1" dirty="0"/>
          </a:p>
        </p:txBody>
      </p:sp>
      <p:pic>
        <p:nvPicPr>
          <p:cNvPr id="1026" name="Picture 2" descr="Résultat de recherche d'images pour &quot;facebook icon&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9024" y="5691435"/>
            <a:ext cx="606333" cy="6063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1971" y="1885950"/>
            <a:ext cx="4166117" cy="2781300"/>
          </a:xfrm>
          <a:prstGeom prst="rect">
            <a:avLst/>
          </a:prstGeom>
        </p:spPr>
      </p:pic>
    </p:spTree>
    <p:extLst>
      <p:ext uri="{BB962C8B-B14F-4D97-AF65-F5344CB8AC3E}">
        <p14:creationId xmlns:p14="http://schemas.microsoft.com/office/powerpoint/2010/main" val="2471946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ro-RO" dirty="0">
                <a:latin typeface="Rockwell" panose="02060603020205020403" pitchFamily="18" charset="0"/>
              </a:rPr>
              <a:t>Ce este DELF El</a:t>
            </a:r>
            <a:r>
              <a:rPr lang="fr-FR" dirty="0" err="1">
                <a:latin typeface="Rockwell" panose="02060603020205020403" pitchFamily="18" charset="0"/>
              </a:rPr>
              <a:t>ève</a:t>
            </a:r>
            <a:r>
              <a:rPr lang="fr-FR" dirty="0">
                <a:latin typeface="Rockwell" panose="02060603020205020403" pitchFamily="18" charset="0"/>
              </a:rPr>
              <a:t>?</a:t>
            </a:r>
            <a:endParaRPr lang="en-US" dirty="0">
              <a:latin typeface="Rockwell" panose="02060603020205020403" pitchFamily="18" charset="0"/>
            </a:endParaRPr>
          </a:p>
        </p:txBody>
      </p:sp>
      <p:sp>
        <p:nvSpPr>
          <p:cNvPr id="3" name="Content Placeholder 2"/>
          <p:cNvSpPr>
            <a:spLocks noGrp="1"/>
          </p:cNvSpPr>
          <p:nvPr>
            <p:ph idx="1"/>
          </p:nvPr>
        </p:nvSpPr>
        <p:spPr>
          <a:xfrm>
            <a:off x="1097280" y="1918951"/>
            <a:ext cx="10058400" cy="4378817"/>
          </a:xfrm>
        </p:spPr>
        <p:txBody>
          <a:bodyPr>
            <a:normAutofit lnSpcReduction="10000"/>
          </a:bodyPr>
          <a:lstStyle/>
          <a:p>
            <a:pPr>
              <a:buFont typeface="Wingdings" panose="05000000000000000000" pitchFamily="2" charset="2"/>
              <a:buChar char="Ø"/>
            </a:pPr>
            <a:r>
              <a:rPr lang="ro-RO" dirty="0">
                <a:latin typeface="Cambria Math" panose="02040503050406030204" pitchFamily="18" charset="0"/>
                <a:ea typeface="Cambria Math" panose="02040503050406030204" pitchFamily="18" charset="0"/>
              </a:rPr>
              <a:t>DELF El</a:t>
            </a:r>
            <a:r>
              <a:rPr lang="fr-FR" dirty="0" err="1">
                <a:latin typeface="Cambria Math" panose="02040503050406030204" pitchFamily="18" charset="0"/>
                <a:ea typeface="Cambria Math" panose="02040503050406030204" pitchFamily="18" charset="0"/>
              </a:rPr>
              <a:t>ève</a:t>
            </a:r>
            <a:r>
              <a:rPr lang="fr-FR" dirty="0">
                <a:latin typeface="Cambria Math" panose="02040503050406030204" pitchFamily="18" charset="0"/>
                <a:ea typeface="Cambria Math" panose="02040503050406030204" pitchFamily="18" charset="0"/>
              </a:rPr>
              <a:t> = DELF Scolaire = DELF Junior</a:t>
            </a:r>
          </a:p>
          <a:p>
            <a:pPr>
              <a:buFont typeface="Wingdings" panose="05000000000000000000" pitchFamily="2" charset="2"/>
              <a:buChar char="Ø"/>
            </a:pPr>
            <a:endParaRPr lang="ro-RO" dirty="0"/>
          </a:p>
          <a:p>
            <a:pPr>
              <a:buFont typeface="Wingdings" panose="05000000000000000000" pitchFamily="2" charset="2"/>
              <a:buChar char="Ø"/>
            </a:pPr>
            <a:r>
              <a:rPr lang="fr-FR" dirty="0"/>
              <a:t> </a:t>
            </a:r>
            <a:r>
              <a:rPr lang="fr-FR" dirty="0">
                <a:latin typeface="Cambria Math" panose="02040503050406030204" pitchFamily="18" charset="0"/>
                <a:ea typeface="Cambria Math" panose="02040503050406030204" pitchFamily="18" charset="0"/>
              </a:rPr>
              <a:t>o </a:t>
            </a:r>
            <a:r>
              <a:rPr lang="fr-FR" dirty="0" err="1">
                <a:latin typeface="Cambria Math" panose="02040503050406030204" pitchFamily="18" charset="0"/>
                <a:ea typeface="Cambria Math" panose="02040503050406030204" pitchFamily="18" charset="0"/>
              </a:rPr>
              <a:t>diplo</a:t>
            </a:r>
            <a:r>
              <a:rPr lang="ro-RO" dirty="0">
                <a:latin typeface="Cambria Math" panose="02040503050406030204" pitchFamily="18" charset="0"/>
                <a:ea typeface="Cambria Math" panose="02040503050406030204" pitchFamily="18" charset="0"/>
              </a:rPr>
              <a:t>mă </a:t>
            </a:r>
            <a:r>
              <a:rPr lang="ro-RO" b="1" dirty="0">
                <a:latin typeface="Cambria Math" panose="02040503050406030204" pitchFamily="18" charset="0"/>
                <a:ea typeface="Cambria Math" panose="02040503050406030204" pitchFamily="18" charset="0"/>
              </a:rPr>
              <a:t>oficială</a:t>
            </a:r>
            <a:r>
              <a:rPr lang="ro-RO" dirty="0">
                <a:latin typeface="Cambria Math" panose="02040503050406030204" pitchFamily="18" charset="0"/>
                <a:ea typeface="Cambria Math" panose="02040503050406030204" pitchFamily="18" charset="0"/>
              </a:rPr>
              <a:t> : eliberată de Ministerul Educației din Franța</a:t>
            </a:r>
          </a:p>
          <a:p>
            <a:pPr>
              <a:buFont typeface="Wingdings" panose="05000000000000000000" pitchFamily="2" charset="2"/>
              <a:buChar char="Ø"/>
            </a:pPr>
            <a:endParaRPr lang="ro-RO" dirty="0">
              <a:latin typeface="Cambria Math" panose="02040503050406030204" pitchFamily="18" charset="0"/>
              <a:ea typeface="Cambria Math" panose="02040503050406030204" pitchFamily="18" charset="0"/>
            </a:endParaRPr>
          </a:p>
          <a:p>
            <a:pPr>
              <a:buFont typeface="Wingdings" panose="05000000000000000000" pitchFamily="2" charset="2"/>
              <a:buChar char="Ø"/>
            </a:pPr>
            <a:r>
              <a:rPr lang="ro-RO" dirty="0">
                <a:latin typeface="Cambria Math" panose="02040503050406030204" pitchFamily="18" charset="0"/>
                <a:ea typeface="Cambria Math" panose="02040503050406030204" pitchFamily="18" charset="0"/>
              </a:rPr>
              <a:t> o diplomă </a:t>
            </a:r>
            <a:r>
              <a:rPr lang="ro-RO" b="1" dirty="0">
                <a:latin typeface="Cambria Math" panose="02040503050406030204" pitchFamily="18" charset="0"/>
                <a:ea typeface="Cambria Math" panose="02040503050406030204" pitchFamily="18" charset="0"/>
              </a:rPr>
              <a:t>bazată pe competențe </a:t>
            </a:r>
            <a:r>
              <a:rPr lang="ro-RO" dirty="0">
                <a:latin typeface="Cambria Math" panose="02040503050406030204" pitchFamily="18" charset="0"/>
                <a:ea typeface="Cambria Math" panose="02040503050406030204" pitchFamily="18" charset="0"/>
              </a:rPr>
              <a:t>: înțelegere și exprimare orală </a:t>
            </a:r>
          </a:p>
          <a:p>
            <a:pPr marL="0" indent="0">
              <a:buNone/>
            </a:pPr>
            <a:r>
              <a:rPr lang="ro-RO" dirty="0">
                <a:latin typeface="Cambria Math" panose="02040503050406030204" pitchFamily="18" charset="0"/>
                <a:ea typeface="Cambria Math" panose="02040503050406030204" pitchFamily="18" charset="0"/>
              </a:rPr>
              <a:t>                                                                      înțelegere și exprimare scrisă</a:t>
            </a:r>
          </a:p>
          <a:p>
            <a:pPr>
              <a:buFont typeface="Wingdings" panose="05000000000000000000" pitchFamily="2" charset="2"/>
              <a:buChar char="Ø"/>
            </a:pPr>
            <a:endParaRPr lang="ro-RO" dirty="0">
              <a:latin typeface="Cambria Math" panose="02040503050406030204" pitchFamily="18" charset="0"/>
              <a:ea typeface="Cambria Math" panose="02040503050406030204" pitchFamily="18" charset="0"/>
            </a:endParaRPr>
          </a:p>
          <a:p>
            <a:pPr>
              <a:buFont typeface="Wingdings" panose="05000000000000000000" pitchFamily="2" charset="2"/>
              <a:buChar char="Ø"/>
            </a:pPr>
            <a:r>
              <a:rPr lang="ro-RO" dirty="0">
                <a:latin typeface="Cambria Math" panose="02040503050406030204" pitchFamily="18" charset="0"/>
                <a:ea typeface="Cambria Math" panose="02040503050406030204" pitchFamily="18" charset="0"/>
              </a:rPr>
              <a:t> o diplomă </a:t>
            </a:r>
            <a:r>
              <a:rPr lang="ro-RO" b="1" dirty="0">
                <a:latin typeface="Cambria Math" panose="02040503050406030204" pitchFamily="18" charset="0"/>
                <a:ea typeface="Cambria Math" panose="02040503050406030204" pitchFamily="18" charset="0"/>
              </a:rPr>
              <a:t>internațională </a:t>
            </a:r>
            <a:r>
              <a:rPr lang="ro-RO" dirty="0">
                <a:latin typeface="Cambria Math" panose="02040503050406030204" pitchFamily="18" charset="0"/>
                <a:ea typeface="Cambria Math" panose="02040503050406030204" pitchFamily="18" charset="0"/>
              </a:rPr>
              <a:t>: recunoscută în peste 146 de țări din lume</a:t>
            </a:r>
          </a:p>
          <a:p>
            <a:pPr>
              <a:buFont typeface="Wingdings" panose="05000000000000000000" pitchFamily="2" charset="2"/>
              <a:buChar char="Ø"/>
            </a:pPr>
            <a:endParaRPr lang="ro-RO" dirty="0">
              <a:latin typeface="Cambria Math" panose="02040503050406030204" pitchFamily="18" charset="0"/>
              <a:ea typeface="Cambria Math" panose="02040503050406030204" pitchFamily="18" charset="0"/>
            </a:endParaRPr>
          </a:p>
          <a:p>
            <a:pPr>
              <a:buFont typeface="Wingdings" panose="05000000000000000000" pitchFamily="2" charset="2"/>
              <a:buChar char="Ø"/>
            </a:pPr>
            <a:r>
              <a:rPr lang="ro-RO" dirty="0">
                <a:latin typeface="Cambria Math" panose="02040503050406030204" pitchFamily="18" charset="0"/>
                <a:ea typeface="Cambria Math" panose="02040503050406030204" pitchFamily="18" charset="0"/>
              </a:rPr>
              <a:t> o diplomă </a:t>
            </a:r>
            <a:r>
              <a:rPr lang="ro-RO" b="1" dirty="0">
                <a:latin typeface="Cambria Math" panose="02040503050406030204" pitchFamily="18" charset="0"/>
                <a:ea typeface="Cambria Math" panose="02040503050406030204" pitchFamily="18" charset="0"/>
              </a:rPr>
              <a:t>utilă </a:t>
            </a:r>
            <a:endParaRPr lang="fr-FR" b="1" dirty="0">
              <a:latin typeface="Cambria Math" panose="02040503050406030204" pitchFamily="18" charset="0"/>
              <a:ea typeface="Cambria Math" panose="020405030504060302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95857" y="-35863"/>
            <a:ext cx="2239575" cy="1773223"/>
          </a:xfrm>
          <a:prstGeom prst="rect">
            <a:avLst/>
          </a:prstGeom>
        </p:spPr>
      </p:pic>
    </p:spTree>
    <p:extLst>
      <p:ext uri="{BB962C8B-B14F-4D97-AF65-F5344CB8AC3E}">
        <p14:creationId xmlns:p14="http://schemas.microsoft.com/office/powerpoint/2010/main" val="1168573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ro-RO" dirty="0">
                <a:latin typeface="Rockwell" panose="02060603020205020403" pitchFamily="18" charset="0"/>
              </a:rPr>
              <a:t>La ce-mi folosește DELF ?</a:t>
            </a:r>
            <a:endParaRPr lang="en-US" dirty="0"/>
          </a:p>
        </p:txBody>
      </p:sp>
      <p:sp>
        <p:nvSpPr>
          <p:cNvPr id="3" name="Content Placeholder 2"/>
          <p:cNvSpPr>
            <a:spLocks noGrp="1"/>
          </p:cNvSpPr>
          <p:nvPr>
            <p:ph idx="1"/>
          </p:nvPr>
        </p:nvSpPr>
        <p:spPr>
          <a:xfrm>
            <a:off x="1097280" y="2189407"/>
            <a:ext cx="10058400" cy="4198513"/>
          </a:xfrm>
        </p:spPr>
        <p:txBody>
          <a:bodyPr>
            <a:normAutofit/>
          </a:bodyPr>
          <a:lstStyle/>
          <a:p>
            <a:pPr>
              <a:lnSpc>
                <a:spcPct val="150000"/>
              </a:lnSpc>
              <a:buFont typeface="Wingdings" panose="05000000000000000000" pitchFamily="2" charset="2"/>
              <a:buChar char="Ø"/>
            </a:pPr>
            <a:r>
              <a:rPr lang="ro-RO" dirty="0">
                <a:latin typeface="Cambria Math" panose="02040503050406030204" pitchFamily="18" charset="0"/>
                <a:ea typeface="Cambria Math" panose="02040503050406030204" pitchFamily="18" charset="0"/>
              </a:rPr>
              <a:t> pentru echivalarea probei lingvistice la Bacalaureat (min. DELF B1)</a:t>
            </a:r>
            <a:endParaRPr lang="fr-FR" dirty="0">
              <a:latin typeface="Cambria Math" panose="02040503050406030204" pitchFamily="18" charset="0"/>
              <a:ea typeface="Cambria Math" panose="02040503050406030204" pitchFamily="18" charset="0"/>
            </a:endParaRPr>
          </a:p>
          <a:p>
            <a:pPr>
              <a:lnSpc>
                <a:spcPct val="150000"/>
              </a:lnSpc>
              <a:buFont typeface="Wingdings" panose="05000000000000000000" pitchFamily="2" charset="2"/>
              <a:buChar char="Ø"/>
            </a:pPr>
            <a:r>
              <a:rPr lang="ro-RO" dirty="0">
                <a:solidFill>
                  <a:srgbClr val="C00000"/>
                </a:solidFill>
                <a:latin typeface="Cambria Math" panose="02040503050406030204" pitchFamily="18" charset="0"/>
                <a:ea typeface="Cambria Math" panose="02040503050406030204" pitchFamily="18" charset="0"/>
              </a:rPr>
              <a:t> </a:t>
            </a:r>
            <a:r>
              <a:rPr lang="ro-RO" dirty="0">
                <a:latin typeface="Cambria Math" panose="02040503050406030204" pitchFamily="18" charset="0"/>
                <a:ea typeface="Cambria Math" panose="02040503050406030204" pitchFamily="18" charset="0"/>
              </a:rPr>
              <a:t>pentru studii în </a:t>
            </a:r>
            <a:r>
              <a:rPr lang="fr-FR" dirty="0">
                <a:latin typeface="Cambria Math" panose="02040503050406030204" pitchFamily="18" charset="0"/>
                <a:ea typeface="Cambria Math" panose="02040503050406030204" pitchFamily="18" charset="0"/>
              </a:rPr>
              <a:t>Rom</a:t>
            </a:r>
            <a:r>
              <a:rPr lang="ro-RO" dirty="0">
                <a:latin typeface="Cambria Math" panose="02040503050406030204" pitchFamily="18" charset="0"/>
                <a:ea typeface="Cambria Math" panose="02040503050406030204" pitchFamily="18" charset="0"/>
              </a:rPr>
              <a:t>â</a:t>
            </a:r>
            <a:r>
              <a:rPr lang="fr-FR" dirty="0">
                <a:latin typeface="Cambria Math" panose="02040503050406030204" pitchFamily="18" charset="0"/>
                <a:ea typeface="Cambria Math" panose="02040503050406030204" pitchFamily="18" charset="0"/>
              </a:rPr>
              <a:t>nia</a:t>
            </a:r>
            <a:r>
              <a:rPr lang="ro-RO" dirty="0">
                <a:latin typeface="Cambria Math" panose="02040503050406030204" pitchFamily="18" charset="0"/>
                <a:ea typeface="Cambria Math" panose="02040503050406030204" pitchFamily="18" charset="0"/>
              </a:rPr>
              <a:t> (licee sau universități)</a:t>
            </a:r>
          </a:p>
          <a:p>
            <a:pPr>
              <a:lnSpc>
                <a:spcPct val="150000"/>
              </a:lnSpc>
              <a:buFont typeface="Wingdings" panose="05000000000000000000" pitchFamily="2" charset="2"/>
              <a:buChar char="Ø"/>
            </a:pPr>
            <a:r>
              <a:rPr lang="ro-RO" dirty="0">
                <a:latin typeface="Cambria Math" panose="02040503050406030204" pitchFamily="18" charset="0"/>
                <a:ea typeface="Cambria Math" panose="02040503050406030204" pitchFamily="18" charset="0"/>
              </a:rPr>
              <a:t> pentru studii în Franța (programul Admission PostBac)</a:t>
            </a:r>
          </a:p>
          <a:p>
            <a:pPr>
              <a:lnSpc>
                <a:spcPct val="150000"/>
              </a:lnSpc>
              <a:buFont typeface="Wingdings" panose="05000000000000000000" pitchFamily="2" charset="2"/>
              <a:buChar char="Ø"/>
            </a:pPr>
            <a:r>
              <a:rPr lang="ro-RO" dirty="0">
                <a:latin typeface="Cambria Math" panose="02040503050406030204" pitchFamily="18" charset="0"/>
                <a:ea typeface="Cambria Math" panose="02040503050406030204" pitchFamily="18" charset="0"/>
              </a:rPr>
              <a:t> pentru mobilități de studii sau profesionale</a:t>
            </a:r>
            <a:endParaRPr lang="ro-RO" dirty="0"/>
          </a:p>
          <a:p>
            <a:pPr marL="0" indent="0">
              <a:buNone/>
            </a:pPr>
            <a:r>
              <a:rPr lang="ro-RO" sz="3200" b="1" dirty="0"/>
              <a:t>În plus, valabilitatea diplomelor</a:t>
            </a:r>
          </a:p>
          <a:p>
            <a:pPr marL="0" indent="0">
              <a:buNone/>
            </a:pPr>
            <a:r>
              <a:rPr lang="ro-RO" sz="3200" b="1" dirty="0"/>
              <a:t>                             este nelimitată! </a:t>
            </a:r>
          </a:p>
          <a:p>
            <a:pPr>
              <a:buFont typeface="Wingdings" panose="05000000000000000000" pitchFamily="2" charset="2"/>
              <a:buChar char="Ø"/>
            </a:pP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1348" y="4157594"/>
            <a:ext cx="4460652" cy="2230326"/>
          </a:xfrm>
          <a:prstGeom prst="rect">
            <a:avLst/>
          </a:prstGeom>
        </p:spPr>
      </p:pic>
    </p:spTree>
    <p:extLst>
      <p:ext uri="{BB962C8B-B14F-4D97-AF65-F5344CB8AC3E}">
        <p14:creationId xmlns:p14="http://schemas.microsoft.com/office/powerpoint/2010/main" val="863885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477673"/>
            <a:ext cx="10058400" cy="1207346"/>
          </a:xfrm>
        </p:spPr>
        <p:txBody>
          <a:bodyPr/>
          <a:lstStyle/>
          <a:p>
            <a:pPr algn="ctr"/>
            <a:r>
              <a:rPr lang="ro-RO" dirty="0">
                <a:latin typeface="Rockwell" panose="02060603020205020403" pitchFamily="18" charset="0"/>
              </a:rPr>
              <a:t>Ce presupune examenul?</a:t>
            </a:r>
            <a:endParaRPr lang="en-US" dirty="0">
              <a:latin typeface="Rockwell" panose="02060603020205020403" pitchFamily="18" charset="0"/>
            </a:endParaRPr>
          </a:p>
        </p:txBody>
      </p:sp>
      <p:sp>
        <p:nvSpPr>
          <p:cNvPr id="3" name="Content Placeholder 2"/>
          <p:cNvSpPr>
            <a:spLocks noGrp="1"/>
          </p:cNvSpPr>
          <p:nvPr>
            <p:ph idx="1"/>
          </p:nvPr>
        </p:nvSpPr>
        <p:spPr/>
        <p:txBody>
          <a:bodyPr/>
          <a:lstStyle/>
          <a:p>
            <a:pPr>
              <a:buFont typeface="Wingdings" panose="05000000000000000000" pitchFamily="2" charset="2"/>
              <a:buChar char="Ø"/>
            </a:pPr>
            <a:r>
              <a:rPr lang="fr-FR" dirty="0"/>
              <a:t> </a:t>
            </a:r>
            <a:r>
              <a:rPr lang="fr-FR" dirty="0" err="1"/>
              <a:t>Evaluarea</a:t>
            </a:r>
            <a:r>
              <a:rPr lang="fr-FR" dirty="0"/>
              <a:t> a </a:t>
            </a:r>
            <a:r>
              <a:rPr lang="ro-RO" dirty="0"/>
              <a:t>4 </a:t>
            </a:r>
            <a:r>
              <a:rPr lang="fr-FR" dirty="0" err="1"/>
              <a:t>niveluri</a:t>
            </a:r>
            <a:r>
              <a:rPr lang="fr-FR" dirty="0"/>
              <a:t> </a:t>
            </a:r>
            <a:r>
              <a:rPr lang="fr-FR" dirty="0" err="1"/>
              <a:t>din</a:t>
            </a:r>
            <a:r>
              <a:rPr lang="fr-FR" dirty="0"/>
              <a:t> </a:t>
            </a:r>
            <a:r>
              <a:rPr lang="fr-FR" dirty="0" err="1"/>
              <a:t>Cadrul</a:t>
            </a:r>
            <a:r>
              <a:rPr lang="fr-FR" dirty="0"/>
              <a:t> </a:t>
            </a:r>
            <a:r>
              <a:rPr lang="fr-FR" dirty="0" err="1"/>
              <a:t>European</a:t>
            </a:r>
            <a:r>
              <a:rPr lang="fr-FR" dirty="0"/>
              <a:t> </a:t>
            </a:r>
            <a:r>
              <a:rPr lang="fr-FR" dirty="0" err="1"/>
              <a:t>Comun</a:t>
            </a:r>
            <a:r>
              <a:rPr lang="fr-FR" dirty="0"/>
              <a:t> de </a:t>
            </a:r>
            <a:r>
              <a:rPr lang="fr-FR" dirty="0" err="1"/>
              <a:t>Referin</a:t>
            </a:r>
            <a:r>
              <a:rPr lang="ro-RO" dirty="0"/>
              <a:t>ță</a:t>
            </a:r>
          </a:p>
          <a:p>
            <a:pPr marL="0" indent="0">
              <a:buNone/>
            </a:pPr>
            <a:r>
              <a:rPr lang="ro-RO" dirty="0"/>
              <a:t>                          </a:t>
            </a:r>
            <a:r>
              <a:rPr lang="ro-RO" b="1" dirty="0">
                <a:solidFill>
                  <a:schemeClr val="accent2"/>
                </a:solidFill>
                <a:latin typeface="Cambria Math" panose="02040503050406030204" pitchFamily="18" charset="0"/>
                <a:ea typeface="Cambria Math" panose="02040503050406030204" pitchFamily="18" charset="0"/>
              </a:rPr>
              <a:t>DELF A1</a:t>
            </a:r>
          </a:p>
          <a:p>
            <a:pPr marL="0" indent="0">
              <a:buNone/>
            </a:pPr>
            <a:r>
              <a:rPr lang="ro-RO" b="1" dirty="0">
                <a:solidFill>
                  <a:schemeClr val="accent2"/>
                </a:solidFill>
                <a:latin typeface="Cambria Math" panose="02040503050406030204" pitchFamily="18" charset="0"/>
                <a:ea typeface="Cambria Math" panose="02040503050406030204" pitchFamily="18" charset="0"/>
              </a:rPr>
              <a:t>                           DELF A2</a:t>
            </a:r>
          </a:p>
          <a:p>
            <a:pPr marL="0" indent="0">
              <a:buNone/>
            </a:pPr>
            <a:r>
              <a:rPr lang="ro-RO" b="1" dirty="0">
                <a:solidFill>
                  <a:schemeClr val="accent2"/>
                </a:solidFill>
                <a:latin typeface="Cambria Math" panose="02040503050406030204" pitchFamily="18" charset="0"/>
                <a:ea typeface="Cambria Math" panose="02040503050406030204" pitchFamily="18" charset="0"/>
              </a:rPr>
              <a:t>                           DELF B1</a:t>
            </a:r>
          </a:p>
          <a:p>
            <a:pPr marL="0" indent="0">
              <a:buNone/>
            </a:pPr>
            <a:r>
              <a:rPr lang="ro-RO" b="1" dirty="0">
                <a:solidFill>
                  <a:schemeClr val="accent2"/>
                </a:solidFill>
                <a:latin typeface="Cambria Math" panose="02040503050406030204" pitchFamily="18" charset="0"/>
                <a:ea typeface="Cambria Math" panose="02040503050406030204" pitchFamily="18" charset="0"/>
              </a:rPr>
              <a:t>                           DELF B2</a:t>
            </a:r>
          </a:p>
          <a:p>
            <a:pPr>
              <a:buFont typeface="Wingdings" panose="05000000000000000000" pitchFamily="2" charset="2"/>
              <a:buChar char="Ø"/>
            </a:pPr>
            <a:r>
              <a:rPr lang="ro-RO" dirty="0"/>
              <a:t>Evaluarea celor 4 competențe din </a:t>
            </a:r>
            <a:r>
              <a:rPr lang="fr-FR" dirty="0" err="1"/>
              <a:t>Cadrul</a:t>
            </a:r>
            <a:r>
              <a:rPr lang="fr-FR" dirty="0"/>
              <a:t> </a:t>
            </a:r>
            <a:r>
              <a:rPr lang="fr-FR" dirty="0" err="1"/>
              <a:t>European</a:t>
            </a:r>
            <a:r>
              <a:rPr lang="fr-FR" dirty="0"/>
              <a:t> </a:t>
            </a:r>
            <a:r>
              <a:rPr lang="fr-FR" dirty="0" err="1"/>
              <a:t>Comun</a:t>
            </a:r>
            <a:r>
              <a:rPr lang="fr-FR" dirty="0"/>
              <a:t> de </a:t>
            </a:r>
            <a:r>
              <a:rPr lang="fr-FR" dirty="0" err="1"/>
              <a:t>Referin</a:t>
            </a:r>
            <a:r>
              <a:rPr lang="ro-RO" dirty="0"/>
              <a:t>ță</a:t>
            </a:r>
          </a:p>
          <a:p>
            <a:pPr marL="0" indent="0">
              <a:buNone/>
            </a:pPr>
            <a:r>
              <a:rPr lang="ro-RO" dirty="0"/>
              <a:t>                           </a:t>
            </a:r>
            <a:r>
              <a:rPr lang="ro-RO" b="1" dirty="0">
                <a:solidFill>
                  <a:schemeClr val="accent2"/>
                </a:solidFill>
              </a:rPr>
              <a:t>înțelegere orală / înțelegere scrisă</a:t>
            </a:r>
          </a:p>
          <a:p>
            <a:pPr marL="0" indent="0">
              <a:buNone/>
            </a:pPr>
            <a:r>
              <a:rPr lang="ro-RO" b="1" dirty="0">
                <a:solidFill>
                  <a:schemeClr val="accent2"/>
                </a:solidFill>
              </a:rPr>
              <a:t>                           exprimare orală / exprimare scrisă</a:t>
            </a:r>
          </a:p>
          <a:p>
            <a:pPr marL="0" indent="0">
              <a:buNone/>
            </a:pPr>
            <a:r>
              <a:rPr lang="ro-RO" dirty="0"/>
              <a:t> </a:t>
            </a:r>
            <a:endParaRPr lang="en-US" dirty="0"/>
          </a:p>
        </p:txBody>
      </p:sp>
      <p:pic>
        <p:nvPicPr>
          <p:cNvPr id="4" name="Picture 10" descr="Vignet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5375" y="4586394"/>
            <a:ext cx="276225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0435" y="4586394"/>
            <a:ext cx="1426924" cy="1426924"/>
          </a:xfrm>
          <a:prstGeom prst="rect">
            <a:avLst/>
          </a:prstGeom>
        </p:spPr>
      </p:pic>
    </p:spTree>
    <p:extLst>
      <p:ext uri="{BB962C8B-B14F-4D97-AF65-F5344CB8AC3E}">
        <p14:creationId xmlns:p14="http://schemas.microsoft.com/office/powerpoint/2010/main" val="218241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latin typeface="Rockwell" panose="02060603020205020403" pitchFamily="18" charset="0"/>
              </a:rPr>
              <a:t>La ce </a:t>
            </a:r>
            <a:r>
              <a:rPr lang="fr-FR" dirty="0" err="1">
                <a:latin typeface="Rockwell" panose="02060603020205020403" pitchFamily="18" charset="0"/>
              </a:rPr>
              <a:t>nivel</a:t>
            </a:r>
            <a:r>
              <a:rPr lang="fr-FR" dirty="0">
                <a:latin typeface="Rockwell" panose="02060603020205020403" pitchFamily="18" charset="0"/>
              </a:rPr>
              <a:t> </a:t>
            </a:r>
            <a:r>
              <a:rPr lang="ro-RO" dirty="0">
                <a:latin typeface="Rockwell" panose="02060603020205020403" pitchFamily="18" charset="0"/>
              </a:rPr>
              <a:t>mă înscriu? / </a:t>
            </a:r>
            <a:r>
              <a:rPr lang="ro-RO" dirty="0">
                <a:solidFill>
                  <a:schemeClr val="accent2"/>
                </a:solidFill>
                <a:latin typeface="Rockwell" panose="02060603020205020403" pitchFamily="18" charset="0"/>
              </a:rPr>
              <a:t>A1</a:t>
            </a:r>
            <a:endParaRPr lang="en-US" dirty="0">
              <a:solidFill>
                <a:schemeClr val="accent2"/>
              </a:solidFill>
              <a:latin typeface="Rockwell" panose="02060603020205020403" pitchFamily="18" charset="0"/>
            </a:endParaRPr>
          </a:p>
        </p:txBody>
      </p:sp>
      <p:sp>
        <p:nvSpPr>
          <p:cNvPr id="3" name="Content Placeholder 2"/>
          <p:cNvSpPr>
            <a:spLocks noGrp="1"/>
          </p:cNvSpPr>
          <p:nvPr>
            <p:ph idx="1"/>
          </p:nvPr>
        </p:nvSpPr>
        <p:spPr>
          <a:xfrm>
            <a:off x="1097280" y="1845734"/>
            <a:ext cx="10230362" cy="4350350"/>
          </a:xfrm>
        </p:spPr>
        <p:txBody>
          <a:bodyPr>
            <a:normAutofit fontScale="92500" lnSpcReduction="20000"/>
          </a:bodyPr>
          <a:lstStyle/>
          <a:p>
            <a:pPr>
              <a:lnSpc>
                <a:spcPct val="150000"/>
              </a:lnSpc>
              <a:buFont typeface="Wingdings" panose="05000000000000000000" pitchFamily="2" charset="2"/>
              <a:buChar char="Ø"/>
            </a:pPr>
            <a:r>
              <a:rPr lang="ro-RO" dirty="0"/>
              <a:t> înțeleg cuvinte și expresii foarte simple referitoare la mine, la familia mea și la mediul în care trăiesc dacă interlocutorul meu vorbește lent.</a:t>
            </a:r>
          </a:p>
          <a:p>
            <a:pPr>
              <a:lnSpc>
                <a:spcPct val="150000"/>
              </a:lnSpc>
              <a:buFont typeface="Wingdings" panose="05000000000000000000" pitchFamily="2" charset="2"/>
              <a:buChar char="Ø"/>
            </a:pPr>
            <a:r>
              <a:rPr lang="ro-RO" dirty="0"/>
              <a:t> pot să înțeleg un anunț, un afiș sau o carte poștală simplă</a:t>
            </a:r>
          </a:p>
          <a:p>
            <a:pPr>
              <a:lnSpc>
                <a:spcPct val="150000"/>
              </a:lnSpc>
              <a:buFont typeface="Wingdings" panose="05000000000000000000" pitchFamily="2" charset="2"/>
              <a:buChar char="Ø"/>
            </a:pPr>
            <a:r>
              <a:rPr lang="ro-RO" dirty="0"/>
              <a:t> pot lua parte la o conversație simplă, pot pune întrebări despre subiecte obișnuite și pot cere un lucru de care am nevoie, cu condiția ca interlocutorul meu să fie dispus să mă ajute să formulez ceea ce vreau să spun</a:t>
            </a:r>
          </a:p>
          <a:p>
            <a:pPr>
              <a:lnSpc>
                <a:spcPct val="150000"/>
              </a:lnSpc>
              <a:buFont typeface="Wingdings" panose="05000000000000000000" pitchFamily="2" charset="2"/>
              <a:buChar char="Ø"/>
            </a:pPr>
            <a:r>
              <a:rPr lang="ro-RO" dirty="0"/>
              <a:t> pot vorbi în termeni simpli despre mine, despre persoanele din jurul meu și despre locul în care trăiesc</a:t>
            </a:r>
          </a:p>
          <a:p>
            <a:pPr>
              <a:lnSpc>
                <a:spcPct val="150000"/>
              </a:lnSpc>
              <a:buFont typeface="Wingdings" panose="05000000000000000000" pitchFamily="2" charset="2"/>
              <a:buChar char="Ø"/>
            </a:pPr>
            <a:r>
              <a:rPr lang="ro-RO" dirty="0"/>
              <a:t> pot scrie o carte poștală simplă și pot completa un formular cu datele mele personale</a:t>
            </a:r>
            <a:endParaRPr lang="en-US" dirty="0"/>
          </a:p>
        </p:txBody>
      </p:sp>
    </p:spTree>
    <p:extLst>
      <p:ext uri="{BB962C8B-B14F-4D97-AF65-F5344CB8AC3E}">
        <p14:creationId xmlns:p14="http://schemas.microsoft.com/office/powerpoint/2010/main" val="2009070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latin typeface="Rockwell" panose="02060603020205020403" pitchFamily="18" charset="0"/>
              </a:rPr>
              <a:t>La ce </a:t>
            </a:r>
            <a:r>
              <a:rPr lang="fr-FR" dirty="0" err="1">
                <a:latin typeface="Rockwell" panose="02060603020205020403" pitchFamily="18" charset="0"/>
              </a:rPr>
              <a:t>nivel</a:t>
            </a:r>
            <a:r>
              <a:rPr lang="ro-RO" dirty="0">
                <a:latin typeface="Rockwell" panose="02060603020205020403" pitchFamily="18" charset="0"/>
              </a:rPr>
              <a:t> mă înscriu? / </a:t>
            </a:r>
            <a:r>
              <a:rPr lang="ro-RO" dirty="0">
                <a:solidFill>
                  <a:schemeClr val="accent2"/>
                </a:solidFill>
                <a:latin typeface="Rockwell" panose="02060603020205020403" pitchFamily="18" charset="0"/>
              </a:rPr>
              <a:t>A2</a:t>
            </a:r>
            <a:endParaRPr lang="en-US" dirty="0">
              <a:solidFill>
                <a:schemeClr val="accent2"/>
              </a:solidFill>
            </a:endParaRPr>
          </a:p>
        </p:txBody>
      </p:sp>
      <p:sp>
        <p:nvSpPr>
          <p:cNvPr id="3" name="Content Placeholder 2"/>
          <p:cNvSpPr>
            <a:spLocks noGrp="1"/>
          </p:cNvSpPr>
          <p:nvPr>
            <p:ph idx="1"/>
          </p:nvPr>
        </p:nvSpPr>
        <p:spPr>
          <a:xfrm>
            <a:off x="1097280" y="1978925"/>
            <a:ext cx="10058400" cy="4244453"/>
          </a:xfrm>
        </p:spPr>
        <p:txBody>
          <a:bodyPr/>
          <a:lstStyle/>
          <a:p>
            <a:pPr>
              <a:lnSpc>
                <a:spcPct val="150000"/>
              </a:lnSpc>
              <a:buFont typeface="Wingdings" panose="05000000000000000000" pitchFamily="2" charset="2"/>
              <a:buChar char="Ø"/>
            </a:pPr>
            <a:r>
              <a:rPr lang="ro-RO" dirty="0"/>
              <a:t> pot înțelege esențialul din mesaje simple și clar formulate; înțeleg expresii referitoare la  ceea ce mă înconjoară (familia mea, școala, cumpărături, locul în care trăiesc)</a:t>
            </a:r>
          </a:p>
          <a:p>
            <a:pPr>
              <a:lnSpc>
                <a:spcPct val="150000"/>
              </a:lnSpc>
              <a:buFont typeface="Wingdings" panose="05000000000000000000" pitchFamily="2" charset="2"/>
              <a:buChar char="Ø"/>
            </a:pPr>
            <a:r>
              <a:rPr lang="ro-RO" dirty="0"/>
              <a:t> pot citi texte scurte și simple: anunțuri, orare, meniuri, mici scrisori</a:t>
            </a:r>
          </a:p>
          <a:p>
            <a:pPr>
              <a:lnSpc>
                <a:spcPct val="150000"/>
              </a:lnSpc>
              <a:buFont typeface="Wingdings" panose="05000000000000000000" pitchFamily="2" charset="2"/>
              <a:buChar char="Ø"/>
            </a:pPr>
            <a:r>
              <a:rPr lang="ro-RO" dirty="0"/>
              <a:t> pot purta o conversație scurtă despre subiecte și activități care îmi sunt cunoscute</a:t>
            </a:r>
          </a:p>
          <a:p>
            <a:pPr>
              <a:lnSpc>
                <a:spcPct val="150000"/>
              </a:lnSpc>
              <a:buFont typeface="Wingdings" panose="05000000000000000000" pitchFamily="2" charset="2"/>
              <a:buChar char="Ø"/>
            </a:pPr>
            <a:r>
              <a:rPr lang="ro-RO" dirty="0"/>
              <a:t> pot să mă prezint pe mine, să-mi prezint familia, să vorbesc despre studiile mele</a:t>
            </a:r>
          </a:p>
          <a:p>
            <a:pPr>
              <a:lnSpc>
                <a:spcPct val="150000"/>
              </a:lnSpc>
              <a:buFont typeface="Wingdings" panose="05000000000000000000" pitchFamily="2" charset="2"/>
              <a:buChar char="Ø"/>
            </a:pPr>
            <a:r>
              <a:rPr lang="ro-RO" dirty="0"/>
              <a:t> pot scrie note și mesaje simple și scurte; pot să scriu o scrisoare personală simplă.</a:t>
            </a:r>
            <a:endParaRPr lang="en-US" dirty="0"/>
          </a:p>
        </p:txBody>
      </p:sp>
    </p:spTree>
    <p:extLst>
      <p:ext uri="{BB962C8B-B14F-4D97-AF65-F5344CB8AC3E}">
        <p14:creationId xmlns:p14="http://schemas.microsoft.com/office/powerpoint/2010/main" val="4118219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latin typeface="Rockwell" panose="02060603020205020403" pitchFamily="18" charset="0"/>
              </a:rPr>
              <a:t>La ce </a:t>
            </a:r>
            <a:r>
              <a:rPr lang="fr-FR" dirty="0" err="1">
                <a:latin typeface="Rockwell" panose="02060603020205020403" pitchFamily="18" charset="0"/>
              </a:rPr>
              <a:t>nivel</a:t>
            </a:r>
            <a:r>
              <a:rPr lang="ro-RO" dirty="0">
                <a:latin typeface="Rockwell" panose="02060603020205020403" pitchFamily="18" charset="0"/>
              </a:rPr>
              <a:t> mă înscriu? / </a:t>
            </a:r>
            <a:r>
              <a:rPr lang="ro-RO" dirty="0">
                <a:solidFill>
                  <a:schemeClr val="accent2"/>
                </a:solidFill>
                <a:latin typeface="Rockwell" panose="02060603020205020403" pitchFamily="18" charset="0"/>
              </a:rPr>
              <a:t>B1</a:t>
            </a:r>
            <a:endParaRPr lang="en-US" dirty="0">
              <a:solidFill>
                <a:schemeClr val="accent2"/>
              </a:solidFill>
            </a:endParaRPr>
          </a:p>
        </p:txBody>
      </p:sp>
      <p:sp>
        <p:nvSpPr>
          <p:cNvPr id="3" name="Content Placeholder 2"/>
          <p:cNvSpPr>
            <a:spLocks noGrp="1"/>
          </p:cNvSpPr>
          <p:nvPr>
            <p:ph idx="1"/>
          </p:nvPr>
        </p:nvSpPr>
        <p:spPr>
          <a:xfrm>
            <a:off x="1097279" y="1737360"/>
            <a:ext cx="10394135" cy="4595201"/>
          </a:xfrm>
        </p:spPr>
        <p:txBody>
          <a:bodyPr>
            <a:normAutofit fontScale="92500" lnSpcReduction="20000"/>
          </a:bodyPr>
          <a:lstStyle/>
          <a:p>
            <a:pPr>
              <a:lnSpc>
                <a:spcPct val="150000"/>
              </a:lnSpc>
              <a:buFont typeface="Wingdings" panose="05000000000000000000" pitchFamily="2" charset="2"/>
              <a:buChar char="Ø"/>
            </a:pPr>
            <a:r>
              <a:rPr lang="ro-RO" dirty="0"/>
              <a:t> înțeleg ideile principale dintr-o conversație atunci când se folosește un limbaj standard și se vorbește despre subiecte familiare precum școala, activitățile din timpul liber, etc. ; pot înțelege esențialul dintr-o emisiune TV sau radio dacă nu se vorbește foarte repede.</a:t>
            </a:r>
          </a:p>
          <a:p>
            <a:pPr>
              <a:lnSpc>
                <a:spcPct val="150000"/>
              </a:lnSpc>
              <a:buFont typeface="Wingdings" panose="05000000000000000000" pitchFamily="2" charset="2"/>
              <a:buChar char="Ø"/>
            </a:pPr>
            <a:r>
              <a:rPr lang="ro-RO" dirty="0"/>
              <a:t> pot înțelege texte scrise într-un limbaj standard, descrierea unor evenimente sau exprimarea sentimentelor și a dorințelor într-o scrisoare personală</a:t>
            </a:r>
          </a:p>
          <a:p>
            <a:pPr>
              <a:lnSpc>
                <a:spcPct val="150000"/>
              </a:lnSpc>
              <a:buFont typeface="Wingdings" panose="05000000000000000000" pitchFamily="2" charset="2"/>
              <a:buChar char="Ø"/>
            </a:pPr>
            <a:r>
              <a:rPr lang="ro-RO" dirty="0"/>
              <a:t> pot purta o conversație în majoritatea situațiilor întâlnite în viața de zi cu zi sau într-o călătorie</a:t>
            </a:r>
          </a:p>
          <a:p>
            <a:pPr>
              <a:lnSpc>
                <a:spcPct val="150000"/>
              </a:lnSpc>
              <a:buFont typeface="Wingdings" panose="05000000000000000000" pitchFamily="2" charset="2"/>
              <a:buChar char="Ø"/>
            </a:pPr>
            <a:r>
              <a:rPr lang="ro-RO" dirty="0"/>
              <a:t> pot să vorbesc despre experiențele mele, despre visele și aspirațiile mele; pot să povestesc o carte, un film și să-mi exprim opinia despre acestea.</a:t>
            </a:r>
          </a:p>
          <a:p>
            <a:pPr>
              <a:lnSpc>
                <a:spcPct val="150000"/>
              </a:lnSpc>
              <a:buFont typeface="Wingdings" panose="05000000000000000000" pitchFamily="2" charset="2"/>
              <a:buChar char="Ø"/>
            </a:pPr>
            <a:r>
              <a:rPr lang="ro-RO" dirty="0"/>
              <a:t> pot să scriu un text simplu și coerent despre subiecte familiare sau care mă interesează personal; pot scrie scrisori personale pentru a descrie evenimente și a-mi exprima impresii</a:t>
            </a:r>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3729178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latin typeface="Rockwell" panose="02060603020205020403" pitchFamily="18" charset="0"/>
              </a:rPr>
              <a:t>La ce </a:t>
            </a:r>
            <a:r>
              <a:rPr lang="fr-FR" dirty="0" err="1">
                <a:latin typeface="Rockwell" panose="02060603020205020403" pitchFamily="18" charset="0"/>
              </a:rPr>
              <a:t>nivel</a:t>
            </a:r>
            <a:r>
              <a:rPr lang="ro-RO" dirty="0">
                <a:latin typeface="Rockwell" panose="02060603020205020403" pitchFamily="18" charset="0"/>
              </a:rPr>
              <a:t> mă înscriu? / </a:t>
            </a:r>
            <a:r>
              <a:rPr lang="ro-RO" dirty="0">
                <a:solidFill>
                  <a:schemeClr val="accent2"/>
                </a:solidFill>
                <a:latin typeface="Rockwell" panose="02060603020205020403" pitchFamily="18" charset="0"/>
              </a:rPr>
              <a:t>B2</a:t>
            </a:r>
            <a:endParaRPr lang="en-US" dirty="0"/>
          </a:p>
        </p:txBody>
      </p:sp>
      <p:sp>
        <p:nvSpPr>
          <p:cNvPr id="3" name="Content Placeholder 2"/>
          <p:cNvSpPr>
            <a:spLocks noGrp="1"/>
          </p:cNvSpPr>
          <p:nvPr>
            <p:ph idx="1"/>
          </p:nvPr>
        </p:nvSpPr>
        <p:spPr>
          <a:xfrm>
            <a:off x="1097280" y="1845733"/>
            <a:ext cx="10216714" cy="4636954"/>
          </a:xfrm>
        </p:spPr>
        <p:txBody>
          <a:bodyPr>
            <a:normAutofit fontScale="92500" lnSpcReduction="20000"/>
          </a:bodyPr>
          <a:lstStyle/>
          <a:p>
            <a:pPr>
              <a:lnSpc>
                <a:spcPct val="150000"/>
              </a:lnSpc>
              <a:buFont typeface="Wingdings" panose="05000000000000000000" pitchFamily="2" charset="2"/>
              <a:buChar char="Ø"/>
            </a:pPr>
            <a:r>
              <a:rPr lang="ro-RO" dirty="0"/>
              <a:t> înțeleg discursuri lungi și destul de complexe; înțeleg majoritatea emisiunilor de televiziune și a filmelor în limbaj standard</a:t>
            </a:r>
          </a:p>
          <a:p>
            <a:pPr>
              <a:lnSpc>
                <a:spcPct val="150000"/>
              </a:lnSpc>
              <a:buFont typeface="Wingdings" panose="05000000000000000000" pitchFamily="2" charset="2"/>
              <a:buChar char="Ø"/>
            </a:pPr>
            <a:r>
              <a:rPr lang="ro-RO" dirty="0"/>
              <a:t> pot citi articole, rapoarte și pot înțelege punctul de vedere al autorului; pot înțelege un text literar în proză</a:t>
            </a:r>
          </a:p>
          <a:p>
            <a:pPr>
              <a:lnSpc>
                <a:spcPct val="150000"/>
              </a:lnSpc>
              <a:buFont typeface="Wingdings" panose="05000000000000000000" pitchFamily="2" charset="2"/>
              <a:buChar char="Ø"/>
            </a:pPr>
            <a:r>
              <a:rPr lang="ro-RO" dirty="0"/>
              <a:t> pot avea o conversație fluentă cu un vorbitor nativ; pot participa activ la o conversație în situații familiare, exprimându-mi punctul de vedere</a:t>
            </a:r>
          </a:p>
          <a:p>
            <a:pPr>
              <a:lnSpc>
                <a:spcPct val="150000"/>
              </a:lnSpc>
              <a:buFont typeface="Wingdings" panose="05000000000000000000" pitchFamily="2" charset="2"/>
              <a:buChar char="Ø"/>
            </a:pPr>
            <a:r>
              <a:rPr lang="ro-RO" dirty="0"/>
              <a:t> pot vorbi despre subiecte variate din sfera mea de interes; îmi pot dezcolta punctul de vedere despre un anumit subiect și pot explica avantajele și dezavantajele unui anumit lucru</a:t>
            </a:r>
          </a:p>
          <a:p>
            <a:pPr>
              <a:lnSpc>
                <a:spcPct val="150000"/>
              </a:lnSpc>
              <a:buFont typeface="Wingdings" panose="05000000000000000000" pitchFamily="2" charset="2"/>
              <a:buChar char="Ø"/>
            </a:pPr>
            <a:r>
              <a:rPr lang="ro-RO" dirty="0"/>
              <a:t> pot scrie texte detaliate despre o gamă largă de subiecte, în care să-mi exprim și să-mi argumentez opinia</a:t>
            </a:r>
            <a:endParaRPr lang="en-US" dirty="0"/>
          </a:p>
        </p:txBody>
      </p:sp>
    </p:spTree>
    <p:extLst>
      <p:ext uri="{BB962C8B-B14F-4D97-AF65-F5344CB8AC3E}">
        <p14:creationId xmlns:p14="http://schemas.microsoft.com/office/powerpoint/2010/main" val="2715491012"/>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themeOverride>
</file>

<file path=docProps/app.xml><?xml version="1.0" encoding="utf-8"?>
<Properties xmlns="http://schemas.openxmlformats.org/officeDocument/2006/extended-properties" xmlns:vt="http://schemas.openxmlformats.org/officeDocument/2006/docPropsVTypes">
  <Template/>
  <TotalTime>653</TotalTime>
  <Words>984</Words>
  <Application>Microsoft Office PowerPoint</Application>
  <PresentationFormat>Widescreen</PresentationFormat>
  <Paragraphs>110</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Calibri</vt:lpstr>
      <vt:lpstr>Calibri Light</vt:lpstr>
      <vt:lpstr>Cambria Math</vt:lpstr>
      <vt:lpstr>Rockwell</vt:lpstr>
      <vt:lpstr>Wingdings</vt:lpstr>
      <vt:lpstr>Retrospect</vt:lpstr>
      <vt:lpstr>Diplomele DELF/DALF</vt:lpstr>
      <vt:lpstr>                           sau                   ?</vt:lpstr>
      <vt:lpstr>Ce este DELF Elève?</vt:lpstr>
      <vt:lpstr>La ce-mi folosește DELF ?</vt:lpstr>
      <vt:lpstr>Ce presupune examenul?</vt:lpstr>
      <vt:lpstr>La ce nivel mă înscriu? / A1</vt:lpstr>
      <vt:lpstr>La ce nivel mă înscriu? / A2</vt:lpstr>
      <vt:lpstr>La ce nivel mă înscriu? / B1</vt:lpstr>
      <vt:lpstr>La ce nivel mă înscriu? / B2</vt:lpstr>
      <vt:lpstr>Exemplu de probă </vt:lpstr>
      <vt:lpstr>PowerPoint Presentation</vt:lpstr>
      <vt:lpstr>PowerPoint Presentation</vt:lpstr>
      <vt:lpstr>Înțelegere orală  DELF B1</vt:lpstr>
      <vt:lpstr>PowerPoint Presentation</vt:lpstr>
      <vt:lpstr>Înțelegere scrisă DELF A1</vt:lpstr>
      <vt:lpstr>Înțelegere scrisă DELF A2</vt:lpstr>
      <vt:lpstr>Înțelegere scrisă DELF B1 </vt:lpstr>
      <vt:lpstr>Înțelegere scrisă DELF B2</vt:lpstr>
      <vt:lpstr>Exprimare scrisă DELF A1</vt:lpstr>
      <vt:lpstr>Exprimare scrisă DELF A2</vt:lpstr>
      <vt:lpstr>Exprimare scrisă DELF B1</vt:lpstr>
      <vt:lpstr>Exprimare scrisă DELF B2</vt:lpstr>
      <vt:lpstr>Exprimare orală DELF A1</vt:lpstr>
      <vt:lpstr>Exprimare orală DELF A2</vt:lpstr>
      <vt:lpstr>Exprimare orală DELF B1</vt:lpstr>
      <vt:lpstr>Exprimare orală DELF B2</vt:lpstr>
      <vt:lpstr>Cum mă pot pregăti pentru examen?</vt:lpstr>
      <vt:lpstr>Suntem aici pentru voi!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Diplomele DELF/DALF</dc:title>
  <dc:creator>Culturel1</dc:creator>
  <cp:lastModifiedBy>PC12</cp:lastModifiedBy>
  <cp:revision>47</cp:revision>
  <dcterms:created xsi:type="dcterms:W3CDTF">2018-01-17T14:24:28Z</dcterms:created>
  <dcterms:modified xsi:type="dcterms:W3CDTF">2019-12-10T07:22:59Z</dcterms:modified>
</cp:coreProperties>
</file>