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lumMod val="92000"/>
                <a:lumOff val="8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ranslate.googleusercontent.com/translate_c?depth=1&amp;hl=ro&amp;prev=search&amp;pto=aue&amp;rurl=translate.google.com&amp;sl=en&amp;sp=nmt4&amp;u=https://www.covidinnovations.com/&amp;usg=ALkJrhgxpjNc5Nm6FQd-Samoo-1l4OvyAQ"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Kl_XZ0iUL0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381000"/>
            <a:ext cx="8104672" cy="5821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71472" y="5143512"/>
            <a:ext cx="3929090" cy="830997"/>
          </a:xfrm>
          <a:prstGeom prst="rect">
            <a:avLst/>
          </a:prstGeom>
          <a:solidFill>
            <a:srgbClr val="FFC000"/>
          </a:solidFill>
        </p:spPr>
        <p:txBody>
          <a:bodyPr wrap="square">
            <a:spAutoFit/>
          </a:bodyPr>
          <a:lstStyle/>
          <a:p>
            <a:pPr algn="ctr"/>
            <a:r>
              <a:rPr lang="ro-RO" sz="2400" b="1" dirty="0" smtClean="0"/>
              <a:t>Invenții și inovații în educație în </a:t>
            </a:r>
            <a:r>
              <a:rPr lang="ro-RO" sz="2400" b="1" dirty="0"/>
              <a:t>perioada pandemiei</a:t>
            </a:r>
          </a:p>
        </p:txBody>
      </p:sp>
      <p:sp>
        <p:nvSpPr>
          <p:cNvPr id="6" name="Rectangle 4"/>
          <p:cNvSpPr/>
          <p:nvPr/>
        </p:nvSpPr>
        <p:spPr>
          <a:xfrm>
            <a:off x="4572000" y="5500702"/>
            <a:ext cx="3929090" cy="707886"/>
          </a:xfrm>
          <a:prstGeom prst="rect">
            <a:avLst/>
          </a:prstGeom>
          <a:solidFill>
            <a:srgbClr val="FFC000"/>
          </a:solidFill>
        </p:spPr>
        <p:txBody>
          <a:bodyPr wrap="square">
            <a:spAutoFit/>
          </a:bodyPr>
          <a:lstStyle/>
          <a:p>
            <a:pPr algn="ctr"/>
            <a:r>
              <a:rPr lang="ro-RO" sz="2000" b="1" dirty="0" smtClean="0"/>
              <a:t>Director,</a:t>
            </a:r>
          </a:p>
          <a:p>
            <a:pPr algn="ctr"/>
            <a:r>
              <a:rPr lang="ro-RO" sz="2000" b="1" dirty="0" smtClean="0"/>
              <a:t>Prof. Adriana Rădoi </a:t>
            </a:r>
            <a:endParaRPr lang="ro-RO" sz="2000" b="1" dirty="0"/>
          </a:p>
        </p:txBody>
      </p:sp>
    </p:spTree>
    <p:extLst>
      <p:ext uri="{BB962C8B-B14F-4D97-AF65-F5344CB8AC3E}">
        <p14:creationId xmlns:p14="http://schemas.microsoft.com/office/powerpoint/2010/main" xmlns="" val="848834665"/>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style.rotation</p:attrName>
                                        </p:attrNameLst>
                                      </p:cBhvr>
                                      <p:tavLst>
                                        <p:tav tm="0">
                                          <p:val>
                                            <p:fltVal val="720"/>
                                          </p:val>
                                        </p:tav>
                                        <p:tav tm="100000">
                                          <p:val>
                                            <p:fltVal val="0"/>
                                          </p:val>
                                        </p:tav>
                                      </p:tavLst>
                                    </p:anim>
                                    <p:anim calcmode="lin" valueType="num">
                                      <p:cBhvr>
                                        <p:cTn id="28" dur="2000" fill="hold"/>
                                        <p:tgtEl>
                                          <p:spTgt spid="6"/>
                                        </p:tgtEl>
                                        <p:attrNameLst>
                                          <p:attrName>ppt_h</p:attrName>
                                        </p:attrNameLst>
                                      </p:cBhvr>
                                      <p:tavLst>
                                        <p:tav tm="0">
                                          <p:val>
                                            <p:fltVal val="0"/>
                                          </p:val>
                                        </p:tav>
                                        <p:tav tm="100000">
                                          <p:val>
                                            <p:strVal val="#ppt_h"/>
                                          </p:val>
                                        </p:tav>
                                      </p:tavLst>
                                    </p:anim>
                                    <p:anim calcmode="lin" valueType="num">
                                      <p:cBhvr>
                                        <p:cTn id="29"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i="1" dirty="0"/>
              <a:t>Social </a:t>
            </a:r>
            <a:r>
              <a:rPr lang="ro-RO" i="1" dirty="0" smtClean="0"/>
              <a:t>Mask, masca inteligentă</a:t>
            </a:r>
            <a:endParaRPr lang="ro-RO" dirty="0"/>
          </a:p>
        </p:txBody>
      </p:sp>
      <p:sp>
        <p:nvSpPr>
          <p:cNvPr id="3" name="Content Placeholder 2"/>
          <p:cNvSpPr>
            <a:spLocks noGrp="1"/>
          </p:cNvSpPr>
          <p:nvPr>
            <p:ph idx="1"/>
          </p:nvPr>
        </p:nvSpPr>
        <p:spPr>
          <a:xfrm>
            <a:off x="457200" y="1600200"/>
            <a:ext cx="4114800" cy="4525963"/>
          </a:xfrm>
        </p:spPr>
        <p:txBody>
          <a:bodyPr>
            <a:normAutofit fontScale="92500" lnSpcReduction="20000"/>
          </a:bodyPr>
          <a:lstStyle/>
          <a:p>
            <a:pPr marL="0" indent="0" algn="just">
              <a:buNone/>
            </a:pPr>
            <a:r>
              <a:rPr lang="ro-RO"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O </a:t>
            </a:r>
            <a:r>
              <a:rPr lang="vi-VN" sz="2400" dirty="0">
                <a:latin typeface="Times New Roman" pitchFamily="18" charset="0"/>
                <a:cs typeface="Times New Roman" pitchFamily="18" charset="0"/>
              </a:rPr>
              <a:t>mască de protecție inteligentă, echipată cu senzori de temperatură și sistem de filtrare a aerului, al cărei concept a fost realizat de un român</a:t>
            </a:r>
            <a:r>
              <a:rPr lang="vi-VN" sz="2400" dirty="0" smtClean="0">
                <a:latin typeface="Times New Roman" pitchFamily="18" charset="0"/>
                <a:cs typeface="Times New Roman" pitchFamily="18" charset="0"/>
              </a:rPr>
              <a:t>,</a:t>
            </a:r>
            <a:r>
              <a:rPr lang="ro-RO" sz="2400" dirty="0" smtClean="0">
                <a:latin typeface="Times New Roman" pitchFamily="18" charset="0"/>
                <a:cs typeface="Times New Roman" pitchFamily="18" charset="0"/>
              </a:rPr>
              <a:t> Ciprian Burzo,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a fost premiată la un concurs de re-imaginare a măștilor de protecție organizat de MIT Media Lab</a:t>
            </a:r>
            <a:r>
              <a:rPr lang="vi-VN" sz="2400" dirty="0" smtClean="0">
                <a:latin typeface="Times New Roman" pitchFamily="18" charset="0"/>
                <a:cs typeface="Times New Roman" pitchFamily="18" charset="0"/>
              </a:rPr>
              <a:t>.</a:t>
            </a:r>
            <a:r>
              <a:rPr lang="vi-VN" sz="2400" dirty="0">
                <a:latin typeface="Times New Roman" pitchFamily="18" charset="0"/>
                <a:cs typeface="Times New Roman" pitchFamily="18" charset="0"/>
              </a:rPr>
              <a:t> </a:t>
            </a:r>
            <a:r>
              <a:rPr lang="ro-RO" sz="2400" dirty="0" smtClean="0">
                <a:latin typeface="Times New Roman" pitchFamily="18" charset="0"/>
                <a:cs typeface="Times New Roman" pitchFamily="18" charset="0"/>
              </a:rPr>
              <a:t>            </a:t>
            </a:r>
          </a:p>
          <a:p>
            <a:pPr marL="0" indent="0" algn="just">
              <a:buNone/>
            </a:pPr>
            <a:r>
              <a:rPr lang="ro-RO" sz="2400" dirty="0">
                <a:latin typeface="+mj-lt"/>
              </a:rPr>
              <a:t> </a:t>
            </a:r>
            <a:r>
              <a:rPr lang="ro-RO" sz="2400" dirty="0" smtClean="0">
                <a:latin typeface="+mj-lt"/>
              </a:rPr>
              <a:t>            </a:t>
            </a:r>
            <a:r>
              <a:rPr lang="vi-VN" sz="2400" dirty="0" smtClean="0">
                <a:latin typeface="+mj-lt"/>
              </a:rPr>
              <a:t>Masca </a:t>
            </a:r>
            <a:r>
              <a:rPr lang="vi-VN" sz="2400" dirty="0">
                <a:latin typeface="+mj-lt"/>
              </a:rPr>
              <a:t>se conectează la o aplicație din telefonul mobil pentru a verifica proximitatea purtătorului față de alți utilizatori și să determine posibilitatea unei infecții </a:t>
            </a:r>
            <a:r>
              <a:rPr lang="vi-VN" sz="2400" dirty="0" smtClean="0">
                <a:latin typeface="+mj-lt"/>
              </a:rPr>
              <a:t>virale</a:t>
            </a:r>
            <a:r>
              <a:rPr lang="ro-RO" sz="2400" dirty="0" smtClean="0">
                <a:latin typeface="+mj-lt"/>
              </a:rPr>
              <a:t>.</a:t>
            </a:r>
            <a:endParaRPr lang="ro-RO" sz="2400" dirty="0">
              <a:latin typeface="+mj-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8200" y="1447800"/>
            <a:ext cx="3972426"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78778" y="4207208"/>
            <a:ext cx="2147887" cy="2623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568946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4)">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4)">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p:cTn id="23"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26" dur="1000" fill="hold"/>
                                        <p:tgtEl>
                                          <p:spTgt spid="1027"/>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027"/>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p:cTn id="35"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38" dur="1000" fill="hold"/>
                                        <p:tgtEl>
                                          <p:spTgt spid="1028"/>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525963"/>
          </a:xfrm>
        </p:spPr>
        <p:txBody>
          <a:bodyPr>
            <a:normAutofit/>
          </a:bodyPr>
          <a:lstStyle/>
          <a:p>
            <a:pPr marL="0" indent="0" algn="ctr">
              <a:buNone/>
            </a:pPr>
            <a:endParaRPr lang="ro-RO" sz="4800" b="1" dirty="0" smtClean="0"/>
          </a:p>
          <a:p>
            <a:pPr marL="0" indent="0" algn="ctr">
              <a:buNone/>
            </a:pPr>
            <a:r>
              <a:rPr lang="ro-RO" sz="4800" b="1" dirty="0" smtClean="0"/>
              <a:t>VĂ MULȚUMESC PENTRU ATENȚIE!</a:t>
            </a:r>
            <a:endParaRPr lang="ro-RO" sz="4800" b="1" dirty="0"/>
          </a:p>
        </p:txBody>
      </p:sp>
      <p:pic>
        <p:nvPicPr>
          <p:cNvPr id="5" name="js-masrw-main-image" descr="https://images-na.ssl-images-amazon.com/images/I/715vwvP5ZEL.png"/>
          <p:cNvPicPr/>
          <p:nvPr/>
        </p:nvPicPr>
        <p:blipFill>
          <a:blip r:embed="rId2">
            <a:extLst>
              <a:ext uri="{28A0092B-C50C-407E-A947-70E740481C1C}">
                <a14:useLocalDpi xmlns:a14="http://schemas.microsoft.com/office/drawing/2010/main" xmlns="" val="0"/>
              </a:ext>
            </a:extLst>
          </a:blip>
          <a:srcRect/>
          <a:stretch>
            <a:fillRect/>
          </a:stretch>
        </p:blipFill>
        <p:spPr bwMode="auto">
          <a:xfrm>
            <a:off x="4719637" y="3886199"/>
            <a:ext cx="2143125" cy="2143125"/>
          </a:xfrm>
          <a:prstGeom prst="rect">
            <a:avLst/>
          </a:prstGeom>
          <a:noFill/>
          <a:ln>
            <a:noFill/>
          </a:ln>
        </p:spPr>
      </p:pic>
    </p:spTree>
    <p:extLst>
      <p:ext uri="{BB962C8B-B14F-4D97-AF65-F5344CB8AC3E}">
        <p14:creationId xmlns:p14="http://schemas.microsoft.com/office/powerpoint/2010/main" xmlns="" val="171184077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rmAutofit fontScale="92500" lnSpcReduction="10000"/>
          </a:bodyPr>
          <a:lstStyle/>
          <a:p>
            <a:pPr marL="0" indent="0" algn="just">
              <a:buNone/>
            </a:pPr>
            <a:r>
              <a:rPr lang="ro-RO" dirty="0" smtClean="0"/>
              <a:t>         Site-ului </a:t>
            </a:r>
            <a:r>
              <a:rPr lang="ro-RO" dirty="0"/>
              <a:t>web </a:t>
            </a:r>
            <a:r>
              <a:rPr lang="ro-RO" u="sng" dirty="0" smtClean="0">
                <a:hlinkClick r:id="rId2"/>
              </a:rPr>
              <a:t>covidinnovations.com</a:t>
            </a:r>
            <a:r>
              <a:rPr lang="ro-RO" u="sng" dirty="0" smtClean="0"/>
              <a:t> </a:t>
            </a:r>
            <a:r>
              <a:rPr lang="ro-RO" dirty="0" smtClean="0"/>
              <a:t>a </a:t>
            </a:r>
            <a:r>
              <a:rPr lang="ro-RO" dirty="0"/>
              <a:t>fost lansat </a:t>
            </a:r>
            <a:r>
              <a:rPr lang="ro-RO" dirty="0" smtClean="0"/>
              <a:t>în </a:t>
            </a:r>
            <a:r>
              <a:rPr lang="ro-RO" dirty="0"/>
              <a:t>aprilie 2020 pentru a inspira companiile să inoveze și să-i ajute pe ceilalți în timpul crizei </a:t>
            </a:r>
            <a:r>
              <a:rPr lang="ro-RO" dirty="0" smtClean="0"/>
              <a:t>COVID, în scopul continuării activității în toate domeniile.</a:t>
            </a:r>
          </a:p>
          <a:p>
            <a:pPr marL="0" indent="0" algn="just">
              <a:buNone/>
            </a:pPr>
            <a:r>
              <a:rPr lang="ro-RO" dirty="0" smtClean="0"/>
              <a:t>       Site-ul cuprinde inovații în toate domeniile de activitate, de la modă și îmbrăcăminte, la alimente, transporturi, călătorii, electronică și robotică. În domeniul educației sunt prezentate nu mai puțin de 54 de invenții.</a:t>
            </a:r>
            <a:endParaRPr lang="ro-RO"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5355" y="5257800"/>
            <a:ext cx="990600" cy="935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92354" y="5313215"/>
            <a:ext cx="866775" cy="90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2516449"/>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8229600" cy="1447800"/>
          </a:xfrm>
        </p:spPr>
        <p:txBody>
          <a:bodyPr>
            <a:normAutofit lnSpcReduction="10000"/>
          </a:bodyPr>
          <a:lstStyle/>
          <a:p>
            <a:pPr marL="0" indent="0" algn="just">
              <a:buNone/>
            </a:pPr>
            <a:r>
              <a:rPr lang="ro-RO" sz="1800" dirty="0" smtClean="0"/>
              <a:t>      A fost </a:t>
            </a:r>
            <a:r>
              <a:rPr lang="vi-VN" sz="1800" dirty="0" smtClean="0"/>
              <a:t>folosi</a:t>
            </a:r>
            <a:r>
              <a:rPr lang="ro-RO" sz="1800" dirty="0" smtClean="0"/>
              <a:t>t</a:t>
            </a:r>
            <a:r>
              <a:rPr lang="vi-VN" sz="1800" dirty="0" smtClean="0"/>
              <a:t> </a:t>
            </a:r>
            <a:r>
              <a:rPr lang="vi-VN" sz="1800" dirty="0"/>
              <a:t>conceptul de drive-in cinema pentru a-i întâmpina pe toți studenții în parcarea campusului și pentru a organiza sloturi prealocate, la doi metri unul de celălalt. Studenții </a:t>
            </a:r>
            <a:r>
              <a:rPr lang="ro-RO" sz="1800" dirty="0" smtClean="0"/>
              <a:t>au putut </a:t>
            </a:r>
            <a:r>
              <a:rPr lang="vi-VN" sz="1800" dirty="0" smtClean="0"/>
              <a:t>accesa </a:t>
            </a:r>
            <a:r>
              <a:rPr lang="vi-VN" sz="1800" dirty="0"/>
              <a:t>un canal de radio FM pentru a </a:t>
            </a:r>
            <a:r>
              <a:rPr lang="vi-VN" sz="1800" dirty="0" smtClean="0"/>
              <a:t>urm</a:t>
            </a:r>
            <a:r>
              <a:rPr lang="ro-RO" sz="1800" dirty="0" smtClean="0"/>
              <a:t>ări</a:t>
            </a:r>
            <a:r>
              <a:rPr lang="vi-VN" sz="1800" dirty="0" smtClean="0"/>
              <a:t> </a:t>
            </a:r>
            <a:r>
              <a:rPr lang="vi-VN" sz="1800" dirty="0"/>
              <a:t>ceremonia și, odată ce numele unui absolvent este </a:t>
            </a:r>
            <a:r>
              <a:rPr lang="ro-RO" sz="1800" dirty="0" smtClean="0"/>
              <a:t>strigat</a:t>
            </a:r>
            <a:r>
              <a:rPr lang="vi-VN" sz="1800" dirty="0" smtClean="0"/>
              <a:t>, </a:t>
            </a:r>
            <a:r>
              <a:rPr lang="vi-VN" sz="1800" dirty="0"/>
              <a:t>o dronă va purta certificatul și îl va livra în mașina studentului.</a:t>
            </a:r>
          </a:p>
          <a:p>
            <a:endParaRPr lang="ro-RO" dirty="0"/>
          </a:p>
        </p:txBody>
      </p:sp>
      <p:sp>
        <p:nvSpPr>
          <p:cNvPr id="5" name="Rectangle 3"/>
          <p:cNvSpPr>
            <a:spLocks noChangeArrowheads="1"/>
          </p:cNvSpPr>
          <p:nvPr/>
        </p:nvSpPr>
        <p:spPr bwMode="auto">
          <a:xfrm>
            <a:off x="533400" y="620569"/>
            <a:ext cx="77724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600" b="1" i="0" u="none" strike="noStrike" cap="none" normalizeH="0" baseline="0" dirty="0" smtClean="0">
                <a:ln>
                  <a:noFill/>
                </a:ln>
                <a:solidFill>
                  <a:schemeClr val="tx1"/>
                </a:solidFill>
                <a:effectLst/>
                <a:latin typeface="Arial" pitchFamily="34" charset="0"/>
                <a:cs typeface="Arial" pitchFamily="34" charset="0"/>
              </a:rPr>
              <a:t>Universitatea Americană din Dubai a utilizat un sistem de drone pentru a preda diplome la ceremonia de absolvire</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47838" y="3124200"/>
            <a:ext cx="5648325" cy="314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298974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p:cTn id="20"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23" dur="1000" fill="hold"/>
                                        <p:tgtEl>
                                          <p:spTgt spid="1028"/>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dirty="0" smtClean="0"/>
              <a:t>Joc </a:t>
            </a:r>
            <a:r>
              <a:rPr lang="ro-RO" sz="2800" dirty="0"/>
              <a:t>video </a:t>
            </a:r>
            <a:r>
              <a:rPr lang="ro-RO" sz="2800" dirty="0" smtClean="0"/>
              <a:t>care combate </a:t>
            </a:r>
            <a:r>
              <a:rPr lang="ro-RO" sz="2800" dirty="0"/>
              <a:t>stresul experimentat de copii datorită COVID</a:t>
            </a:r>
          </a:p>
        </p:txBody>
      </p:sp>
      <p:sp>
        <p:nvSpPr>
          <p:cNvPr id="3" name="Content Placeholder 2"/>
          <p:cNvSpPr>
            <a:spLocks noGrp="1"/>
          </p:cNvSpPr>
          <p:nvPr>
            <p:ph idx="1"/>
          </p:nvPr>
        </p:nvSpPr>
        <p:spPr>
          <a:xfrm>
            <a:off x="419100" y="1371600"/>
            <a:ext cx="8229600" cy="2362200"/>
          </a:xfrm>
        </p:spPr>
        <p:txBody>
          <a:bodyPr>
            <a:normAutofit/>
          </a:bodyPr>
          <a:lstStyle/>
          <a:p>
            <a:pPr marL="0" indent="0" algn="just">
              <a:buNone/>
            </a:pPr>
            <a:r>
              <a:rPr lang="ro-RO" sz="1800" dirty="0" smtClean="0"/>
              <a:t>        Încă </a:t>
            </a:r>
            <a:r>
              <a:rPr lang="ro-RO" sz="1800" dirty="0"/>
              <a:t>din luna martie, majoritatea oamenilor din toată lumea simțeau impactul COVID-19. Israel Smith, elev în clasa a șasea la o școală din Georgia, a fost cu siguranță afectat, însă a canalizat aceste sentimente de incertitudine și anxietate în scopul proiectării unui joc video. Smith a construit jocul pentru a combate COVID-19 și stresul pe care copiii l-ar putea experimenta întrucât nu puteau interacționa datorită faptului că școlile erau închise și trebuiau să se distanțeze social de prietenii lor. Smith a reproiectat jocul de telefon mobil din vechea școală Space Impact, făcând posibilă distrugerea </a:t>
            </a:r>
            <a:r>
              <a:rPr lang="ro-RO" sz="1800" dirty="0" smtClean="0"/>
              <a:t> </a:t>
            </a:r>
            <a:r>
              <a:rPr lang="ro-RO" sz="1800" dirty="0"/>
              <a:t>virușilor care se deplasează pe ecran.</a:t>
            </a:r>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0" y="3733800"/>
            <a:ext cx="5029200" cy="2895600"/>
          </a:xfrm>
          <a:prstGeom prst="rect">
            <a:avLst/>
          </a:prstGeom>
          <a:noFill/>
          <a:ln>
            <a:noFill/>
          </a:ln>
        </p:spPr>
      </p:pic>
    </p:spTree>
    <p:extLst>
      <p:ext uri="{BB962C8B-B14F-4D97-AF65-F5344CB8AC3E}">
        <p14:creationId xmlns:p14="http://schemas.microsoft.com/office/powerpoint/2010/main" xmlns="" val="89171416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ro-RO" sz="2400" b="1" dirty="0" smtClean="0">
                <a:effectLst>
                  <a:outerShdw blurRad="38100" dist="38100" dir="2700000" algn="tl">
                    <a:srgbClr val="000000">
                      <a:alpha val="43137"/>
                    </a:srgbClr>
                  </a:outerShdw>
                </a:effectLst>
              </a:rPr>
              <a:t/>
            </a:r>
            <a:br>
              <a:rPr lang="ro-RO" sz="2400" b="1" dirty="0" smtClean="0">
                <a:effectLst>
                  <a:outerShdw blurRad="38100" dist="38100" dir="2700000" algn="tl">
                    <a:srgbClr val="000000">
                      <a:alpha val="43137"/>
                    </a:srgbClr>
                  </a:outerShdw>
                </a:effectLst>
              </a:rPr>
            </a:br>
            <a:r>
              <a:rPr lang="ro-RO" sz="2400" b="1" dirty="0" smtClean="0">
                <a:effectLst>
                  <a:outerShdw blurRad="38100" dist="38100" dir="2700000" algn="tl">
                    <a:srgbClr val="000000">
                      <a:alpha val="43137"/>
                    </a:srgbClr>
                  </a:outerShdw>
                </a:effectLst>
              </a:rPr>
              <a:t>Robotul MIT </a:t>
            </a:r>
            <a:r>
              <a:rPr lang="ro-RO" sz="2400" dirty="0" smtClean="0"/>
              <a:t>care utilizează lumina Uv pentru a ucide COVID, ar putea fi folosit pentru a dezinfecta depozite, școli sau birouri</a:t>
            </a:r>
            <a:r>
              <a:rPr lang="ro-RO" sz="2400" dirty="0"/>
              <a:t/>
            </a:r>
            <a:br>
              <a:rPr lang="ro-RO" sz="2400" dirty="0"/>
            </a:br>
            <a:endParaRPr lang="ro-RO" sz="2400" dirty="0"/>
          </a:p>
        </p:txBody>
      </p:sp>
      <p:sp>
        <p:nvSpPr>
          <p:cNvPr id="3" name="Content Placeholder 2"/>
          <p:cNvSpPr>
            <a:spLocks noGrp="1"/>
          </p:cNvSpPr>
          <p:nvPr>
            <p:ph idx="1"/>
          </p:nvPr>
        </p:nvSpPr>
        <p:spPr/>
        <p:txBody>
          <a:bodyPr>
            <a:normAutofit fontScale="77500" lnSpcReduction="20000"/>
          </a:bodyPr>
          <a:lstStyle/>
          <a:p>
            <a:pPr marL="0" indent="0" algn="just">
              <a:buNone/>
            </a:pPr>
            <a:r>
              <a:rPr lang="ro-RO" dirty="0" smtClean="0"/>
              <a:t>         În </a:t>
            </a:r>
            <a:r>
              <a:rPr lang="ro-RO" dirty="0"/>
              <a:t>cadrul testelor, robotul a acoperit o suprafață de 4.000 de metri pătrați din depozit în decurs de 30 de minute, oferind suficientă lumină pentru a neutraliza aproximativ 90% din particulele COVID</a:t>
            </a:r>
            <a:r>
              <a:rPr lang="ro-RO" dirty="0" smtClean="0"/>
              <a:t>.</a:t>
            </a:r>
            <a:r>
              <a:rPr lang="ro-RO" dirty="0"/>
              <a:t> Cercetătorii cred că sistemul ar putea fi utilizat într-o serie de locații diferite. Dar mai întâi, trebuie să-i sporească autonomia.</a:t>
            </a:r>
          </a:p>
          <a:p>
            <a:pPr marL="0" indent="0" algn="just">
              <a:buNone/>
            </a:pPr>
            <a:r>
              <a:rPr lang="ro-RO" dirty="0" smtClean="0"/>
              <a:t>         Sistemul </a:t>
            </a:r>
            <a:r>
              <a:rPr lang="ro-RO" dirty="0"/>
              <a:t>folosește o lungime de undă scurtă a luminii ultraviolete, cunoscută sub numele de UV-C. Studiile arată că UV-C poate distruge alte coronavirusuri, cum ar fi SARS, și este deja utilizat pe scară largă pentru eradicarea COVID-19 în China. Cu toate acestea, poate deteriora și pielea și celulele oculare, astfel încât oamenii trebuie să aștepte afară în timp ce luminile își pompează fasciculele albastre fantomatice.</a:t>
            </a:r>
          </a:p>
          <a:p>
            <a:endParaRPr lang="ro-RO" dirty="0"/>
          </a:p>
        </p:txBody>
      </p:sp>
    </p:spTree>
    <p:extLst>
      <p:ext uri="{BB962C8B-B14F-4D97-AF65-F5344CB8AC3E}">
        <p14:creationId xmlns:p14="http://schemas.microsoft.com/office/powerpoint/2010/main" xmlns="" val="2026360530"/>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
                                        <p:tgtEl>
                                          <p:spTgt spid="3">
                                            <p:txEl>
                                              <p:pRg st="1" end="1"/>
                                            </p:txEl>
                                          </p:spTgt>
                                        </p:tgtEl>
                                      </p:cBhvr>
                                    </p:animEffect>
                                    <p:anim calcmode="lin" valueType="num">
                                      <p:cBhvr>
                                        <p:cTn id="22"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5105400" cy="533400"/>
          </a:xfrm>
        </p:spPr>
        <p:txBody>
          <a:bodyPr>
            <a:normAutofit/>
          </a:bodyPr>
          <a:lstStyle/>
          <a:p>
            <a:pPr marL="0" indent="0">
              <a:buNone/>
            </a:pPr>
            <a:r>
              <a:rPr lang="ro-RO" sz="1900" dirty="0">
                <a:hlinkClick r:id="rId2"/>
              </a:rPr>
              <a:t>https://</a:t>
            </a:r>
            <a:r>
              <a:rPr lang="ro-RO" sz="1900" dirty="0" smtClean="0">
                <a:hlinkClick r:id="rId2"/>
              </a:rPr>
              <a:t>youtu.be/Kl_XZ0iUL04</a:t>
            </a:r>
            <a:endParaRPr lang="ro-RO" sz="1900" dirty="0" smtClean="0"/>
          </a:p>
          <a:p>
            <a:pPr marL="0" indent="0">
              <a:buNone/>
            </a:pPr>
            <a:endParaRPr lang="ro-RO" dirty="0"/>
          </a:p>
          <a:p>
            <a:pPr marL="0" indent="0">
              <a:buNone/>
            </a:pPr>
            <a:endParaRPr lang="ro-RO" dirty="0"/>
          </a:p>
        </p:txBody>
      </p:sp>
      <p:pic>
        <p:nvPicPr>
          <p:cNvPr id="4" name="Picture 3"/>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1267691"/>
            <a:ext cx="7848600" cy="4800600"/>
          </a:xfrm>
          <a:prstGeom prst="rect">
            <a:avLst/>
          </a:prstGeom>
          <a:noFill/>
          <a:ln>
            <a:noFill/>
          </a:ln>
        </p:spPr>
      </p:pic>
    </p:spTree>
    <p:extLst>
      <p:ext uri="{BB962C8B-B14F-4D97-AF65-F5344CB8AC3E}">
        <p14:creationId xmlns:p14="http://schemas.microsoft.com/office/powerpoint/2010/main" xmlns="" val="2333362645"/>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ro-RO" dirty="0" smtClean="0"/>
              <a:t>J</a:t>
            </a:r>
            <a:r>
              <a:rPr lang="vi-VN" dirty="0" smtClean="0"/>
              <a:t>oc online</a:t>
            </a:r>
            <a:r>
              <a:rPr lang="ro-RO" dirty="0" smtClean="0"/>
              <a:t> educativ</a:t>
            </a:r>
            <a:endParaRPr lang="ro-RO" dirty="0"/>
          </a:p>
        </p:txBody>
      </p:sp>
      <p:sp>
        <p:nvSpPr>
          <p:cNvPr id="3" name="Content Placeholder 2"/>
          <p:cNvSpPr>
            <a:spLocks noGrp="1"/>
          </p:cNvSpPr>
          <p:nvPr>
            <p:ph idx="1"/>
          </p:nvPr>
        </p:nvSpPr>
        <p:spPr>
          <a:xfrm>
            <a:off x="609600" y="1143000"/>
            <a:ext cx="8153400" cy="3048000"/>
          </a:xfrm>
        </p:spPr>
        <p:txBody>
          <a:bodyPr>
            <a:noAutofit/>
          </a:bodyPr>
          <a:lstStyle/>
          <a:p>
            <a:pPr marL="0" indent="0" algn="just">
              <a:buNone/>
            </a:pPr>
            <a:r>
              <a:rPr lang="ro-RO" sz="2000" dirty="0" smtClean="0">
                <a:latin typeface="Arial" pitchFamily="34" charset="0"/>
                <a:cs typeface="Arial" pitchFamily="34" charset="0"/>
              </a:rPr>
              <a:t>       Un profesor de psihologie din Marea Britanie a inventat </a:t>
            </a:r>
            <a:r>
              <a:rPr lang="vi-VN" sz="2000" dirty="0" smtClean="0">
                <a:latin typeface="Arial" pitchFamily="34" charset="0"/>
                <a:cs typeface="Arial" pitchFamily="34" charset="0"/>
              </a:rPr>
              <a:t>un </a:t>
            </a:r>
            <a:r>
              <a:rPr lang="vi-VN" sz="2000" dirty="0">
                <a:latin typeface="Arial" pitchFamily="34" charset="0"/>
                <a:cs typeface="Arial" pitchFamily="34" charset="0"/>
              </a:rPr>
              <a:t>joc online care îi ajută pe copii să înțeleagă importanța distanțării sociale în vremuri de COVID. De asemenea, își propune să arate conștientizarea modului în care comportamentul social pozitiv predat în jocurile online poate avea impact asupra acțiunilor oamenilor în viața reală</a:t>
            </a:r>
            <a:r>
              <a:rPr lang="vi-VN" sz="2000" dirty="0" smtClean="0">
                <a:latin typeface="Arial" pitchFamily="34" charset="0"/>
                <a:cs typeface="Arial" pitchFamily="34" charset="0"/>
              </a:rPr>
              <a:t>.</a:t>
            </a:r>
            <a:r>
              <a:rPr lang="ro-RO" sz="2000" dirty="0">
                <a:latin typeface="Arial" pitchFamily="34" charset="0"/>
                <a:cs typeface="Arial" pitchFamily="34" charset="0"/>
              </a:rPr>
              <a:t> </a:t>
            </a:r>
            <a:endParaRPr lang="ro-RO" sz="2000" dirty="0" smtClean="0">
              <a:latin typeface="Arial" pitchFamily="34" charset="0"/>
              <a:cs typeface="Arial" pitchFamily="34" charset="0"/>
            </a:endParaRPr>
          </a:p>
          <a:p>
            <a:pPr marL="0" indent="0" algn="just">
              <a:buNone/>
            </a:pPr>
            <a:r>
              <a:rPr lang="ro-RO" sz="2000" dirty="0">
                <a:latin typeface="Arial" pitchFamily="34" charset="0"/>
                <a:cs typeface="Arial" pitchFamily="34" charset="0"/>
              </a:rPr>
              <a:t> </a:t>
            </a:r>
            <a:r>
              <a:rPr lang="ro-RO" sz="2000" dirty="0" smtClean="0">
                <a:latin typeface="Arial" pitchFamily="34" charset="0"/>
                <a:cs typeface="Arial" pitchFamily="34" charset="0"/>
              </a:rPr>
              <a:t>     Jucătorii </a:t>
            </a:r>
            <a:r>
              <a:rPr lang="ro-RO" sz="2000" dirty="0">
                <a:latin typeface="Arial" pitchFamily="34" charset="0"/>
                <a:cs typeface="Arial" pitchFamily="34" charset="0"/>
              </a:rPr>
              <a:t>ar trebui să salveze vieți ținându-se departe de alții, cum ar fi pietonii și bicicliștii, pe străzile aglomerate. De asemenea, pot alege alimente sănătoase pentru a câștiga mai multe vieți.</a:t>
            </a:r>
            <a:endParaRPr lang="vi-VN" sz="2000" dirty="0">
              <a:latin typeface="Arial" pitchFamily="34" charset="0"/>
              <a:cs typeface="Arial" pitchFamily="34" charset="0"/>
            </a:endParaRPr>
          </a:p>
          <a:p>
            <a:endParaRPr lang="ro-RO"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63090" y="4114800"/>
            <a:ext cx="4493929" cy="2538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466895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p:cTn id="2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30" dur="1000" fill="hold"/>
                                        <p:tgtEl>
                                          <p:spTgt spid="307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400" dirty="0"/>
              <a:t>Proiectul video muzical American Sign Language (ASL) îi ajută pe elevii surzi să învețe online în timpul COVID</a:t>
            </a:r>
          </a:p>
        </p:txBody>
      </p:sp>
      <p:sp>
        <p:nvSpPr>
          <p:cNvPr id="3" name="Content Placeholder 2"/>
          <p:cNvSpPr>
            <a:spLocks noGrp="1"/>
          </p:cNvSpPr>
          <p:nvPr>
            <p:ph idx="1"/>
          </p:nvPr>
        </p:nvSpPr>
        <p:spPr>
          <a:xfrm>
            <a:off x="457200" y="1600201"/>
            <a:ext cx="8229600" cy="2743199"/>
          </a:xfrm>
        </p:spPr>
        <p:txBody>
          <a:bodyPr>
            <a:normAutofit fontScale="85000" lnSpcReduction="10000"/>
          </a:bodyPr>
          <a:lstStyle/>
          <a:p>
            <a:pPr marL="0" indent="0" algn="just">
              <a:buNone/>
            </a:pPr>
            <a:r>
              <a:rPr lang="ro-RO" dirty="0" smtClean="0"/>
              <a:t>      Odată cu învățarea </a:t>
            </a:r>
            <a:r>
              <a:rPr lang="ro-RO" dirty="0"/>
              <a:t>online, tranziția </a:t>
            </a:r>
            <a:r>
              <a:rPr lang="ro-RO" dirty="0" smtClean="0"/>
              <a:t>la activitățile virtuale a </a:t>
            </a:r>
            <a:r>
              <a:rPr lang="ro-RO" dirty="0"/>
              <a:t>fost mai dificilă pentru </a:t>
            </a:r>
            <a:r>
              <a:rPr lang="ro-RO" dirty="0" smtClean="0"/>
              <a:t>elevii </a:t>
            </a:r>
            <a:r>
              <a:rPr lang="ro-RO" dirty="0"/>
              <a:t>surzi sau cu deficiențe de auz. </a:t>
            </a:r>
            <a:endParaRPr lang="ro-RO" dirty="0" smtClean="0"/>
          </a:p>
          <a:p>
            <a:pPr marL="0" indent="0" algn="just">
              <a:buNone/>
            </a:pPr>
            <a:r>
              <a:rPr lang="ro-RO" dirty="0" smtClean="0"/>
              <a:t>      Profesorii </a:t>
            </a:r>
            <a:r>
              <a:rPr lang="ro-RO" dirty="0"/>
              <a:t>au decis să lanseze un proiect de creare a unui videoclip muzical ASL (American Sign Language), combinând interpretarea lirică cu </a:t>
            </a:r>
            <a:r>
              <a:rPr lang="ro-RO" dirty="0" smtClean="0"/>
              <a:t>desenul </a:t>
            </a:r>
            <a:r>
              <a:rPr lang="ro-RO" dirty="0"/>
              <a:t>și </a:t>
            </a:r>
            <a:r>
              <a:rPr lang="ro-RO" dirty="0" smtClean="0"/>
              <a:t>mimica.</a:t>
            </a:r>
            <a:endParaRPr lang="ro-R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94203" y="4148097"/>
            <a:ext cx="4230398" cy="25670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6064954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circle(in)">
                                      <p:cBhvr>
                                        <p:cTn id="24"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b="1" dirty="0">
                <a:solidFill>
                  <a:srgbClr val="0070C0"/>
                </a:solidFill>
              </a:rPr>
              <a:t>Școala chineză implementează măsuri de distanță socială cu pălării mari, colorate</a:t>
            </a:r>
          </a:p>
        </p:txBody>
      </p:sp>
      <p:sp>
        <p:nvSpPr>
          <p:cNvPr id="3" name="Content Placeholder 2"/>
          <p:cNvSpPr>
            <a:spLocks noGrp="1"/>
          </p:cNvSpPr>
          <p:nvPr>
            <p:ph idx="1"/>
          </p:nvPr>
        </p:nvSpPr>
        <p:spPr>
          <a:xfrm>
            <a:off x="443345" y="1447800"/>
            <a:ext cx="8229600" cy="1904999"/>
          </a:xfrm>
        </p:spPr>
        <p:txBody>
          <a:bodyPr>
            <a:normAutofit fontScale="77500" lnSpcReduction="20000"/>
          </a:bodyPr>
          <a:lstStyle/>
          <a:p>
            <a:pPr marL="0" indent="0" algn="just">
              <a:buNone/>
            </a:pPr>
            <a:r>
              <a:rPr lang="ro-RO" dirty="0" smtClean="0">
                <a:latin typeface="Arial" pitchFamily="34" charset="0"/>
                <a:cs typeface="Arial" pitchFamily="34" charset="0"/>
              </a:rPr>
              <a:t>     C</a:t>
            </a:r>
            <a:r>
              <a:rPr lang="vi-VN" dirty="0" smtClean="0">
                <a:latin typeface="Arial" pitchFamily="34" charset="0"/>
                <a:cs typeface="Arial" pitchFamily="34" charset="0"/>
              </a:rPr>
              <a:t>opii</a:t>
            </a:r>
            <a:r>
              <a:rPr lang="ro-RO" dirty="0" smtClean="0">
                <a:latin typeface="Arial" pitchFamily="34" charset="0"/>
                <a:cs typeface="Arial" pitchFamily="34" charset="0"/>
              </a:rPr>
              <a:t>i</a:t>
            </a:r>
            <a:r>
              <a:rPr lang="vi-VN" dirty="0" smtClean="0">
                <a:latin typeface="Arial" pitchFamily="34" charset="0"/>
                <a:cs typeface="Arial" pitchFamily="34" charset="0"/>
              </a:rPr>
              <a:t> poart</a:t>
            </a:r>
            <a:r>
              <a:rPr lang="ro-RO" dirty="0" smtClean="0">
                <a:latin typeface="Arial" pitchFamily="34" charset="0"/>
                <a:cs typeface="Arial" pitchFamily="34" charset="0"/>
              </a:rPr>
              <a:t>ă</a:t>
            </a:r>
            <a:r>
              <a:rPr lang="vi-VN" dirty="0" smtClean="0">
                <a:latin typeface="Arial" pitchFamily="34" charset="0"/>
                <a:cs typeface="Arial" pitchFamily="34" charset="0"/>
              </a:rPr>
              <a:t> </a:t>
            </a:r>
            <a:r>
              <a:rPr lang="vi-VN" dirty="0">
                <a:latin typeface="Arial" pitchFamily="34" charset="0"/>
                <a:cs typeface="Arial" pitchFamily="34" charset="0"/>
              </a:rPr>
              <a:t>pălării mari, colorate, de bricolaj, pentru a ajuta la consolidarea distanțării sociale. Aceste pălării sunt fabricate din materiale de artizanat ușor de găsit, cum ar fi hârtie de construcție și spumă și decorate cu vopsea colorată, pene, autocolante și chiar baloane.</a:t>
            </a:r>
          </a:p>
          <a:p>
            <a:endParaRPr lang="ro-R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81608" y="3124200"/>
            <a:ext cx="5323491" cy="3533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406159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ppt_x"/>
                                          </p:val>
                                        </p:tav>
                                        <p:tav tm="100000">
                                          <p:val>
                                            <p:strVal val="#ppt_x"/>
                                          </p:val>
                                        </p:tav>
                                      </p:tavLst>
                                    </p:anim>
                                    <p:anim calcmode="lin" valueType="num">
                                      <p:cBhvr additive="base">
                                        <p:cTn id="1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723</Words>
  <Application>Microsoft Office PowerPoint</Application>
  <PresentationFormat>Expunere pe ecran (4:3)</PresentationFormat>
  <Paragraphs>26</Paragraphs>
  <Slides>11</Slides>
  <Notes>0</Notes>
  <HiddenSlides>0</HiddenSlides>
  <MMClips>0</MMClips>
  <ScaleCrop>false</ScaleCrop>
  <HeadingPairs>
    <vt:vector size="4" baseType="variant">
      <vt:variant>
        <vt:lpstr>Temă</vt:lpstr>
      </vt:variant>
      <vt:variant>
        <vt:i4>1</vt:i4>
      </vt:variant>
      <vt:variant>
        <vt:lpstr>Titluri diapozitive</vt:lpstr>
      </vt:variant>
      <vt:variant>
        <vt:i4>11</vt:i4>
      </vt:variant>
    </vt:vector>
  </HeadingPairs>
  <TitlesOfParts>
    <vt:vector size="12" baseType="lpstr">
      <vt:lpstr>Office Theme</vt:lpstr>
      <vt:lpstr>Diapozitivul 1</vt:lpstr>
      <vt:lpstr>Diapozitivul 2</vt:lpstr>
      <vt:lpstr>Diapozitivul 3</vt:lpstr>
      <vt:lpstr>Joc video care combate stresul experimentat de copii datorită COVID</vt:lpstr>
      <vt:lpstr> Robotul MIT care utilizează lumina Uv pentru a ucide COVID, ar putea fi folosit pentru a dezinfecta depozite, școli sau birouri </vt:lpstr>
      <vt:lpstr>Diapozitivul 6</vt:lpstr>
      <vt:lpstr>Joc online educativ</vt:lpstr>
      <vt:lpstr>Proiectul video muzical American Sign Language (ASL) îi ajută pe elevii surzi să învețe online în timpul COVID</vt:lpstr>
      <vt:lpstr>Școala chineză implementează măsuri de distanță socială cu pălării mari, colorate</vt:lpstr>
      <vt:lpstr>Social Mask, masca inteligentă</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dc:creator>
  <cp:lastModifiedBy>Informatician</cp:lastModifiedBy>
  <cp:revision>36</cp:revision>
  <dcterms:created xsi:type="dcterms:W3CDTF">2006-08-16T00:00:00Z</dcterms:created>
  <dcterms:modified xsi:type="dcterms:W3CDTF">2020-12-04T11:28:19Z</dcterms:modified>
</cp:coreProperties>
</file>