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9" r:id="rId4"/>
    <p:sldId id="270" r:id="rId5"/>
    <p:sldId id="278" r:id="rId6"/>
    <p:sldId id="280" r:id="rId7"/>
    <p:sldId id="282" r:id="rId8"/>
    <p:sldId id="284" r:id="rId9"/>
    <p:sldId id="285" r:id="rId10"/>
    <p:sldId id="265" r:id="rId11"/>
    <p:sldId id="262" r:id="rId12"/>
    <p:sldId id="271" r:id="rId13"/>
    <p:sldId id="275" r:id="rId14"/>
    <p:sldId id="272" r:id="rId15"/>
    <p:sldId id="273" r:id="rId16"/>
    <p:sldId id="263" r:id="rId17"/>
    <p:sldId id="264" r:id="rId18"/>
    <p:sldId id="274" r:id="rId19"/>
    <p:sldId id="259"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6" d="100"/>
          <a:sy n="96" d="100"/>
        </p:scale>
        <p:origin x="-2064" y="-4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FD248-CBE2-4B33-A131-3F1B1B6676E0}" type="datetimeFigureOut">
              <a:rPr lang="en-US" smtClean="0"/>
              <a:pPr/>
              <a:t>12/8/2020</a:t>
            </a:fld>
            <a:endParaRPr lang="en-GB"/>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7C229F-0349-4D2D-B14C-E0E404473D9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F23B6996-EECD-41BF-8B1D-5EEC8FE2AA93}" type="slidenum">
              <a:rPr lang="ro-RO" smtClean="0"/>
              <a:pPr/>
              <a:t>6</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7000">
              <a:schemeClr val="accent1">
                <a:tint val="44500"/>
                <a:satMod val="160000"/>
              </a:schemeClr>
            </a:gs>
            <a:gs pos="100000">
              <a:schemeClr val="accent1">
                <a:tint val="23500"/>
                <a:satMod val="16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alvaticopiii.ro/sci-ro/files/92/928f0bff-bffa-447a-9a27-df979ba1008f.pdf" TargetMode="External"/><Relationship Id="rId3" Type="http://schemas.openxmlformats.org/officeDocument/2006/relationships/hyperlink" Target="http://snspa.ro/wp-content/uploads/2020/04/Policy-note-educatie_final.pdf" TargetMode="External"/><Relationship Id="rId7" Type="http://schemas.openxmlformats.org/officeDocument/2006/relationships/hyperlink" Target="https://eacea.ec.europa.eu/national-policies/eurydice/content/how-covid-19-affecting-schools-europe_en" TargetMode="External"/><Relationship Id="rId2" Type="http://schemas.openxmlformats.org/officeDocument/2006/relationships/hyperlink" Target="https://www.revistasinteza.ro/raport-despre-educatia-din-timpul-pandemiei-raspunsuri-la-criza-nesfarsita-a-sistemului-educational-romanesc" TargetMode="External"/><Relationship Id="rId1" Type="http://schemas.openxmlformats.org/officeDocument/2006/relationships/slideLayout" Target="../slideLayouts/slideLayout2.xml"/><Relationship Id="rId6" Type="http://schemas.openxmlformats.org/officeDocument/2006/relationships/hyperlink" Target="https://www.psih.uaic.ro/wp-content/uploads/sc_onl_rap_apr_2020.pdf" TargetMode="External"/><Relationship Id="rId5" Type="http://schemas.openxmlformats.org/officeDocument/2006/relationships/hyperlink" Target="https://www.forbes.ro/educatia-carantina-intre-provocari-si-oportunitati-159941" TargetMode="External"/><Relationship Id="rId4" Type="http://schemas.openxmlformats.org/officeDocument/2006/relationships/hyperlink" Target="https://unibuc.ro/scoala-de-acasa-o-provocare-noua-pentru-elevi-si-o-oportunitate-pentru-profesori/" TargetMode="External"/><Relationship Id="rId9" Type="http://schemas.openxmlformats.org/officeDocument/2006/relationships/hyperlink" Target="https://oecdedutoday.com/how-teachers-school-systems-respond-coronavirus-tal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676400"/>
          </a:xfrm>
        </p:spPr>
        <p:txBody>
          <a:bodyPr>
            <a:noAutofit/>
          </a:bodyPr>
          <a:lstStyle/>
          <a:p>
            <a:r>
              <a:rPr lang="ro-RO" sz="5400" dirty="0">
                <a:latin typeface="Andalus" pitchFamily="18" charset="-78"/>
                <a:cs typeface="Andalus" pitchFamily="18" charset="-78"/>
              </a:rPr>
              <a:t>CERCUL </a:t>
            </a:r>
            <a:r>
              <a:rPr lang="ro-RO" sz="5400" dirty="0" smtClean="0">
                <a:latin typeface="Andalus" pitchFamily="18" charset="-78"/>
                <a:cs typeface="Andalus" pitchFamily="18" charset="-78"/>
              </a:rPr>
              <a:t>METODIC </a:t>
            </a:r>
            <a:br>
              <a:rPr lang="ro-RO" sz="5400" dirty="0" smtClean="0">
                <a:latin typeface="Andalus" pitchFamily="18" charset="-78"/>
                <a:cs typeface="Andalus" pitchFamily="18" charset="-78"/>
              </a:rPr>
            </a:br>
            <a:r>
              <a:rPr lang="ro-RO" sz="4000" dirty="0" smtClean="0">
                <a:latin typeface="Andalus" pitchFamily="18" charset="-78"/>
                <a:cs typeface="Andalus" pitchFamily="18" charset="-78"/>
              </a:rPr>
              <a:t>AL MANAGERILOR </a:t>
            </a:r>
            <a:r>
              <a:rPr lang="ro-RO" sz="4000" dirty="0">
                <a:latin typeface="Andalus" pitchFamily="18" charset="-78"/>
                <a:cs typeface="Andalus" pitchFamily="18" charset="-78"/>
              </a:rPr>
              <a:t>DIN ÎNVĂȚĂMÂNTUL </a:t>
            </a:r>
            <a:r>
              <a:rPr lang="ro-RO" sz="4000" dirty="0" smtClean="0">
                <a:latin typeface="Andalus" pitchFamily="18" charset="-78"/>
                <a:cs typeface="Andalus" pitchFamily="18" charset="-78"/>
              </a:rPr>
              <a:t>GIMNAZIAL-PREPRIMAR</a:t>
            </a:r>
            <a:br>
              <a:rPr lang="ro-RO" sz="4000" dirty="0" smtClean="0">
                <a:latin typeface="Andalus" pitchFamily="18" charset="-78"/>
                <a:cs typeface="Andalus" pitchFamily="18" charset="-78"/>
              </a:rPr>
            </a:br>
            <a:r>
              <a:rPr lang="ro-RO" sz="4000" dirty="0" smtClean="0">
                <a:latin typeface="Andalus" pitchFamily="18" charset="-78"/>
                <a:cs typeface="Andalus" pitchFamily="18" charset="-78"/>
              </a:rPr>
              <a:t>TÂRGU – JIU  -  NOVACI</a:t>
            </a:r>
            <a:endParaRPr lang="ro-RO" sz="4000" dirty="0">
              <a:latin typeface="Andalus" pitchFamily="18" charset="-78"/>
              <a:cs typeface="Andalus" pitchFamily="18" charset="-78"/>
            </a:endParaRPr>
          </a:p>
        </p:txBody>
      </p:sp>
      <p:sp>
        <p:nvSpPr>
          <p:cNvPr id="4" name="Title 1"/>
          <p:cNvSpPr txBox="1">
            <a:spLocks/>
          </p:cNvSpPr>
          <p:nvPr/>
        </p:nvSpPr>
        <p:spPr>
          <a:xfrm>
            <a:off x="685800" y="533400"/>
            <a:ext cx="7772400"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o-RO" sz="2800" b="1" dirty="0" smtClean="0">
              <a:solidFill>
                <a:srgbClr val="0070C0"/>
              </a:solidFill>
            </a:endParaRPr>
          </a:p>
          <a:p>
            <a:r>
              <a:rPr lang="ro-RO" sz="2800" b="1" dirty="0" smtClean="0">
                <a:solidFill>
                  <a:srgbClr val="C00000"/>
                </a:solidFill>
              </a:rPr>
              <a:t>INSPECTORATUL </a:t>
            </a:r>
            <a:r>
              <a:rPr lang="ro-RO" sz="2800" b="1" dirty="0">
                <a:solidFill>
                  <a:srgbClr val="C00000"/>
                </a:solidFill>
              </a:rPr>
              <a:t>ȘCOLAR JUDEȚEAN GORJ</a:t>
            </a:r>
          </a:p>
          <a:p>
            <a:r>
              <a:rPr lang="ro-RO" sz="2800" b="1" dirty="0">
                <a:solidFill>
                  <a:srgbClr val="FFC000"/>
                </a:solidFill>
              </a:rPr>
              <a:t>ȘCOALA GIMNAZIALĂ ,,GHEORGHE TĂTĂRESCU”</a:t>
            </a:r>
            <a:endParaRPr lang="ro-RO" sz="2800" dirty="0">
              <a:solidFill>
                <a:srgbClr val="FFC000"/>
              </a:solidFill>
            </a:endParaRPr>
          </a:p>
          <a:p>
            <a:r>
              <a:rPr lang="ro-RO" sz="2800" b="1" dirty="0">
                <a:solidFill>
                  <a:srgbClr val="FFC000"/>
                </a:solidFill>
              </a:rPr>
              <a:t>TÂRGU-JIU</a:t>
            </a:r>
            <a:endParaRPr lang="ro-RO" sz="2800" dirty="0">
              <a:solidFill>
                <a:srgbClr val="FFC000"/>
              </a:solidFill>
              <a:latin typeface="Arial Black" pitchFamily="34" charset="0"/>
            </a:endParaRPr>
          </a:p>
        </p:txBody>
      </p:sp>
      <p:sp>
        <p:nvSpPr>
          <p:cNvPr id="7" name="Title 1"/>
          <p:cNvSpPr txBox="1">
            <a:spLocks/>
          </p:cNvSpPr>
          <p:nvPr/>
        </p:nvSpPr>
        <p:spPr>
          <a:xfrm>
            <a:off x="5029200" y="6019800"/>
            <a:ext cx="38862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3600" dirty="0" smtClean="0">
                <a:solidFill>
                  <a:srgbClr val="00B050"/>
                </a:solidFill>
                <a:effectLst>
                  <a:outerShdw blurRad="38100" dist="38100" dir="2700000" algn="tl">
                    <a:srgbClr val="000000">
                      <a:alpha val="43137"/>
                    </a:srgbClr>
                  </a:outerShdw>
                </a:effectLst>
              </a:rPr>
              <a:t>9 Decembrie 2020</a:t>
            </a:r>
            <a:endParaRPr lang="ro-RO" sz="3600" dirty="0">
              <a:solidFill>
                <a:srgbClr val="00B050"/>
              </a:solidFill>
              <a:effectLst>
                <a:outerShdw blurRad="38100" dist="38100" dir="2700000" algn="tl">
                  <a:srgbClr val="000000">
                    <a:alpha val="43137"/>
                  </a:srgbClr>
                </a:outerShdw>
              </a:effectLst>
            </a:endParaRPr>
          </a:p>
        </p:txBody>
      </p:sp>
      <p:sp>
        <p:nvSpPr>
          <p:cNvPr id="5" name="AutoShape 5" descr="I.S.J. Gorj - Inspectoratul Județean Go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Tree>
    <p:extLst>
      <p:ext uri="{BB962C8B-B14F-4D97-AF65-F5344CB8AC3E}">
        <p14:creationId xmlns:p14="http://schemas.microsoft.com/office/powerpoint/2010/main" xmlns="" val="420562992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marL="0" lvl="0" indent="0" algn="just">
              <a:buNone/>
            </a:pPr>
            <a:r>
              <a:rPr lang="ro-RO" dirty="0" smtClean="0"/>
              <a:t>        </a:t>
            </a:r>
            <a:r>
              <a:rPr lang="ro-RO" dirty="0" smtClean="0">
                <a:latin typeface="Times New Roman" pitchFamily="18" charset="0"/>
                <a:cs typeface="Times New Roman" pitchFamily="18" charset="0"/>
              </a:rPr>
              <a:t>Potrivit </a:t>
            </a:r>
            <a:r>
              <a:rPr lang="ro-RO" dirty="0">
                <a:latin typeface="Times New Roman" pitchFamily="18" charset="0"/>
                <a:cs typeface="Times New Roman" pitchFamily="18" charset="0"/>
              </a:rPr>
              <a:t>unui studiu al Organizației Salvați Copiii, </a:t>
            </a:r>
            <a:r>
              <a:rPr lang="ro-RO" dirty="0" smtClean="0">
                <a:latin typeface="Times New Roman" pitchFamily="18" charset="0"/>
                <a:cs typeface="Times New Roman" pitchFamily="18" charset="0"/>
              </a:rPr>
              <a:t>publicat de Digi24 în data de 30.10.2020,</a:t>
            </a:r>
          </a:p>
          <a:p>
            <a:pPr marL="0" lvl="0" indent="0" algn="just">
              <a:buNone/>
            </a:pPr>
            <a:endParaRPr lang="ro-RO" sz="1050" dirty="0">
              <a:latin typeface="Times New Roman" pitchFamily="18" charset="0"/>
              <a:cs typeface="Times New Roman" pitchFamily="18" charset="0"/>
            </a:endParaRPr>
          </a:p>
          <a:p>
            <a:pPr marL="0" lvl="0" indent="0" algn="just">
              <a:buNone/>
            </a:pPr>
            <a:r>
              <a:rPr lang="ro-RO" dirty="0" smtClean="0"/>
              <a:t> </a:t>
            </a:r>
            <a:r>
              <a:rPr lang="ro-RO" i="1" dirty="0" smtClean="0">
                <a:latin typeface="Arial" pitchFamily="34" charset="0"/>
                <a:cs typeface="Arial" pitchFamily="34" charset="0"/>
              </a:rPr>
              <a:t>,,</a:t>
            </a:r>
            <a:r>
              <a:rPr lang="ro-RO" i="1" dirty="0">
                <a:latin typeface="Arial" pitchFamily="34" charset="0"/>
                <a:cs typeface="Arial" pitchFamily="34" charset="0"/>
              </a:rPr>
              <a:t>educația românească suferă, iar pandemia de coronavirus nu face decât să înrăutățească situația, criza sanitară accentuând analfabetismul funcțional și generând creșteri ale abandonului </a:t>
            </a:r>
            <a:r>
              <a:rPr lang="ro-RO" i="1" dirty="0" smtClean="0">
                <a:latin typeface="Arial" pitchFamily="34" charset="0"/>
                <a:cs typeface="Arial" pitchFamily="34" charset="0"/>
              </a:rPr>
              <a:t>școlar și excluziunii sociale”</a:t>
            </a:r>
            <a:r>
              <a:rPr lang="ro-RO" dirty="0" smtClean="0"/>
              <a:t>. </a:t>
            </a:r>
            <a:endParaRPr lang="ro-RO" dirty="0"/>
          </a:p>
          <a:p>
            <a:pPr marL="0" indent="0">
              <a:buNone/>
            </a:pPr>
            <a:endParaRPr lang="ro-RO" dirty="0"/>
          </a:p>
        </p:txBody>
      </p:sp>
    </p:spTree>
    <p:extLst>
      <p:ext uri="{BB962C8B-B14F-4D97-AF65-F5344CB8AC3E}">
        <p14:creationId xmlns:p14="http://schemas.microsoft.com/office/powerpoint/2010/main" xmlns="" val="418391424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smtClean="0">
                <a:solidFill>
                  <a:srgbClr val="0070C0"/>
                </a:solidFill>
              </a:rPr>
              <a:t>Provocări ale învățământului ce vizează contextul actual</a:t>
            </a:r>
            <a:endParaRPr lang="ro-RO"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marL="0" indent="0" algn="just">
              <a:buNone/>
            </a:pPr>
            <a:r>
              <a:rPr lang="ro-RO" dirty="0" smtClean="0"/>
              <a:t>         În </a:t>
            </a:r>
            <a:r>
              <a:rPr lang="ro-RO" dirty="0"/>
              <a:t>etapa actuală învățământul presupune câteva lucruri esențiale:</a:t>
            </a:r>
          </a:p>
          <a:p>
            <a:pPr lvl="0" algn="just">
              <a:buBlip>
                <a:blip r:embed="rId2"/>
              </a:buBlip>
            </a:pPr>
            <a:r>
              <a:rPr lang="ro-RO" dirty="0"/>
              <a:t>Autonomie a școlilor privind propria </a:t>
            </a:r>
            <a:r>
              <a:rPr lang="ro-RO" dirty="0" smtClean="0"/>
              <a:t>organizare (scenarii </a:t>
            </a:r>
            <a:r>
              <a:rPr lang="ro-RO" dirty="0"/>
              <a:t>proprii privind organizarea activității, a  programului  de lucru etc</a:t>
            </a:r>
            <a:r>
              <a:rPr lang="ro-RO" dirty="0" smtClean="0"/>
              <a:t>.)</a:t>
            </a:r>
          </a:p>
          <a:p>
            <a:pPr lvl="0" algn="just">
              <a:buBlip>
                <a:blip r:embed="rId2"/>
              </a:buBlip>
            </a:pPr>
            <a:r>
              <a:rPr lang="ro-RO" dirty="0" smtClean="0"/>
              <a:t>Reguli </a:t>
            </a:r>
            <a:r>
              <a:rPr lang="ro-RO" dirty="0"/>
              <a:t>noi, diferite și uneori </a:t>
            </a:r>
            <a:r>
              <a:rPr lang="ro-RO" dirty="0" smtClean="0"/>
              <a:t>contrare</a:t>
            </a:r>
          </a:p>
          <a:p>
            <a:pPr lvl="0" algn="just">
              <a:buBlip>
                <a:blip r:embed="rId2"/>
              </a:buBlip>
            </a:pPr>
            <a:r>
              <a:rPr lang="ro-RO" dirty="0" smtClean="0"/>
              <a:t>Abordare </a:t>
            </a:r>
            <a:r>
              <a:rPr lang="ro-RO" dirty="0"/>
              <a:t>diferențiată (elevii sunt tratați diferit în cadrul </a:t>
            </a:r>
            <a:r>
              <a:rPr lang="ro-RO" dirty="0" smtClean="0"/>
              <a:t>activităților organizate </a:t>
            </a:r>
            <a:r>
              <a:rPr lang="ro-RO" dirty="0"/>
              <a:t>față în față și online întrucât, evident, au nevoi diferite</a:t>
            </a:r>
            <a:r>
              <a:rPr lang="ro-RO" dirty="0" smtClean="0"/>
              <a:t>).</a:t>
            </a:r>
          </a:p>
          <a:p>
            <a:pPr algn="just">
              <a:buBlip>
                <a:blip r:embed="rId2"/>
              </a:buBlip>
            </a:pPr>
            <a:r>
              <a:rPr lang="ro-RO" dirty="0"/>
              <a:t>Nevoia de sprijin atât pentru elevi cât și pentru cadrele didactice pentru a face educație intelectuală, socială, emoțională în cadre noi, în care trebuie să colaborăm, să învățăm și să ne invățăm pe noi înșine.</a:t>
            </a:r>
          </a:p>
          <a:p>
            <a:pPr lvl="0" algn="just">
              <a:buBlip>
                <a:blip r:embed="rId2"/>
              </a:buBlip>
            </a:pPr>
            <a:endParaRPr lang="ro-RO" dirty="0"/>
          </a:p>
          <a:p>
            <a:endParaRPr lang="ro-RO" dirty="0"/>
          </a:p>
        </p:txBody>
      </p:sp>
    </p:spTree>
    <p:extLst>
      <p:ext uri="{BB962C8B-B14F-4D97-AF65-F5344CB8AC3E}">
        <p14:creationId xmlns:p14="http://schemas.microsoft.com/office/powerpoint/2010/main" xmlns="" val="83372851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
                                        <p:tgtEl>
                                          <p:spTgt spid="3">
                                            <p:txEl>
                                              <p:pRg st="0" end="0"/>
                                            </p:txEl>
                                          </p:spTgt>
                                        </p:tgtEl>
                                      </p:cBhvr>
                                    </p:animEffect>
                                    <p:anim calcmode="lin" valueType="num">
                                      <p:cBhvr>
                                        <p:cTn id="14"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
                                        <p:tgtEl>
                                          <p:spTgt spid="3">
                                            <p:txEl>
                                              <p:pRg st="1" end="1"/>
                                            </p:txEl>
                                          </p:spTgt>
                                        </p:tgtEl>
                                      </p:cBhvr>
                                    </p:animEffect>
                                    <p:anim calcmode="lin" valueType="num">
                                      <p:cBhvr>
                                        <p:cTn id="23"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
                                        <p:tgtEl>
                                          <p:spTgt spid="3">
                                            <p:txEl>
                                              <p:pRg st="2" end="2"/>
                                            </p:txEl>
                                          </p:spTgt>
                                        </p:tgtEl>
                                      </p:cBhvr>
                                    </p:animEffect>
                                    <p:anim calcmode="lin" valueType="num">
                                      <p:cBhvr>
                                        <p:cTn id="32"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
                                        <p:tgtEl>
                                          <p:spTgt spid="3">
                                            <p:txEl>
                                              <p:pRg st="3" end="3"/>
                                            </p:txEl>
                                          </p:spTgt>
                                        </p:tgtEl>
                                      </p:cBhvr>
                                    </p:animEffect>
                                    <p:anim calcmode="lin" valueType="num">
                                      <p:cBhvr>
                                        <p:cTn id="41"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
                                        <p:tgtEl>
                                          <p:spTgt spid="3">
                                            <p:txEl>
                                              <p:pRg st="4" end="4"/>
                                            </p:txEl>
                                          </p:spTgt>
                                        </p:tgtEl>
                                      </p:cBhvr>
                                    </p:animEffect>
                                    <p:anim calcmode="lin" valueType="num">
                                      <p:cBhvr>
                                        <p:cTn id="50"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solidFill>
                  <a:srgbClr val="0070C0"/>
                </a:solidFill>
              </a:rPr>
              <a:t>Ș</a:t>
            </a:r>
            <a:r>
              <a:rPr lang="ro-RO" dirty="0" smtClean="0">
                <a:solidFill>
                  <a:srgbClr val="0070C0"/>
                </a:solidFill>
              </a:rPr>
              <a:t>coala virtuală, provocări și oportunități</a:t>
            </a:r>
            <a:endParaRPr lang="ro-RO" dirty="0">
              <a:solidFill>
                <a:srgbClr val="0070C0"/>
              </a:solidFill>
            </a:endParaRPr>
          </a:p>
        </p:txBody>
      </p:sp>
      <p:sp>
        <p:nvSpPr>
          <p:cNvPr id="3" name="Content Placeholder 2"/>
          <p:cNvSpPr>
            <a:spLocks noGrp="1"/>
          </p:cNvSpPr>
          <p:nvPr>
            <p:ph idx="1"/>
          </p:nvPr>
        </p:nvSpPr>
        <p:spPr>
          <a:xfrm>
            <a:off x="457200" y="1371600"/>
            <a:ext cx="8229600" cy="4952999"/>
          </a:xfrm>
        </p:spPr>
        <p:txBody>
          <a:bodyPr>
            <a:normAutofit fontScale="47500" lnSpcReduction="20000"/>
          </a:bodyPr>
          <a:lstStyle/>
          <a:p>
            <a:pPr marL="0" indent="0" algn="ctr">
              <a:buNone/>
            </a:pPr>
            <a:r>
              <a:rPr lang="ro-RO" sz="5100" b="1" dirty="0" smtClean="0"/>
              <a:t>Experiențe </a:t>
            </a:r>
            <a:r>
              <a:rPr lang="ro-RO" sz="5100" b="1" dirty="0"/>
              <a:t>pozitive </a:t>
            </a:r>
            <a:r>
              <a:rPr lang="ro-RO" sz="5100" dirty="0"/>
              <a:t>ale studiului online</a:t>
            </a:r>
            <a:r>
              <a:rPr lang="ro-RO" sz="5100" dirty="0" smtClean="0"/>
              <a:t>:</a:t>
            </a:r>
          </a:p>
          <a:p>
            <a:pPr marL="0" indent="0">
              <a:buNone/>
            </a:pPr>
            <a:endParaRPr lang="ro-RO" b="1" dirty="0"/>
          </a:p>
          <a:p>
            <a:pPr lvl="0" algn="just">
              <a:buBlip>
                <a:blip r:embed="rId2"/>
              </a:buBlip>
            </a:pPr>
            <a:r>
              <a:rPr lang="ro-RO" sz="5100" dirty="0"/>
              <a:t>Posibilitatea accesării unor site-uri ce conțin informații și ilustrații, a unor muzee, </a:t>
            </a:r>
            <a:r>
              <a:rPr lang="ro-RO" sz="5100" dirty="0" smtClean="0"/>
              <a:t>laboratoare, </a:t>
            </a:r>
            <a:r>
              <a:rPr lang="ro-RO" sz="5100" dirty="0"/>
              <a:t>biblioteci virtuale, platformele specializate de elearning și aplicațiile pentru apeluri video/ </a:t>
            </a:r>
            <a:r>
              <a:rPr lang="ro-RO" sz="5100" dirty="0" smtClean="0"/>
              <a:t>videoconferințe</a:t>
            </a:r>
          </a:p>
          <a:p>
            <a:pPr lvl="0" algn="just">
              <a:buBlip>
                <a:blip r:embed="rId2"/>
              </a:buBlip>
            </a:pPr>
            <a:r>
              <a:rPr lang="ro-RO" sz="5100" dirty="0" smtClean="0"/>
              <a:t>Educația </a:t>
            </a:r>
            <a:r>
              <a:rPr lang="ro-RO" sz="5100" dirty="0"/>
              <a:t>la distanță presupune redimensionări legate de </a:t>
            </a:r>
            <a:r>
              <a:rPr lang="ro-RO" sz="5100" dirty="0" smtClean="0"/>
              <a:t>conținutul transmis </a:t>
            </a:r>
            <a:r>
              <a:rPr lang="ro-RO" sz="5100" dirty="0"/>
              <a:t>și de </a:t>
            </a:r>
            <a:r>
              <a:rPr lang="ro-RO" sz="5100" dirty="0" smtClean="0"/>
              <a:t>strategia comunicațională.</a:t>
            </a:r>
            <a:endParaRPr lang="ro-RO" sz="5100" dirty="0"/>
          </a:p>
          <a:p>
            <a:pPr lvl="0" algn="just">
              <a:buBlip>
                <a:blip r:embed="rId2"/>
              </a:buBlip>
            </a:pPr>
            <a:r>
              <a:rPr lang="ro-RO" sz="5100" dirty="0" smtClean="0"/>
              <a:t>Profesorii </a:t>
            </a:r>
            <a:r>
              <a:rPr lang="ro-RO" sz="5100" dirty="0"/>
              <a:t>au posibilitatea de aplicare mai concretă și mai eficientă a propriilor încercări anterioare de introducere a TIC în activități didactice, de accesare a  diverselor tutoriale găsite online, de a participa la programele de formare în domeniul TIC desfășurate prin CCD-uri, de a accesa portalul deschis de Ministerul Educației pe digital.educred.ro, dar și ideile de activități cu suport digital de pe digitaledu.ro sau atelierele CRED desfășurate în sistem de </a:t>
            </a:r>
            <a:r>
              <a:rPr lang="ro-RO" sz="5100" dirty="0" smtClean="0"/>
              <a:t>videoconferință.</a:t>
            </a:r>
          </a:p>
          <a:p>
            <a:pPr marL="0" lvl="0" indent="0">
              <a:buNone/>
            </a:pPr>
            <a:endParaRPr lang="ro-RO" sz="3800" dirty="0"/>
          </a:p>
          <a:p>
            <a:pPr marL="0" lvl="0" indent="0">
              <a:buNone/>
            </a:pPr>
            <a:endParaRPr lang="ro-RO" sz="3800" dirty="0"/>
          </a:p>
        </p:txBody>
      </p:sp>
    </p:spTree>
    <p:extLst>
      <p:ext uri="{BB962C8B-B14F-4D97-AF65-F5344CB8AC3E}">
        <p14:creationId xmlns:p14="http://schemas.microsoft.com/office/powerpoint/2010/main" xmlns="" val="176443904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791200"/>
          </a:xfrm>
        </p:spPr>
        <p:txBody>
          <a:bodyPr>
            <a:normAutofit lnSpcReduction="10000"/>
          </a:bodyPr>
          <a:lstStyle/>
          <a:p>
            <a:pPr algn="just">
              <a:buBlip>
                <a:blip r:embed="rId2"/>
              </a:buBlip>
            </a:pPr>
            <a:r>
              <a:rPr lang="ro-RO" sz="2800" dirty="0" smtClean="0"/>
              <a:t>  </a:t>
            </a:r>
            <a:r>
              <a:rPr lang="vi-VN" sz="2800" dirty="0" smtClean="0">
                <a:latin typeface="Arial" pitchFamily="34" charset="0"/>
                <a:cs typeface="Arial" pitchFamily="34" charset="0"/>
              </a:rPr>
              <a:t>Succesul </a:t>
            </a:r>
            <a:r>
              <a:rPr lang="vi-VN" sz="2800" dirty="0">
                <a:latin typeface="Arial" pitchFamily="34" charset="0"/>
                <a:cs typeface="Arial" pitchFamily="34" charset="0"/>
              </a:rPr>
              <a:t>învățământului </a:t>
            </a:r>
            <a:r>
              <a:rPr lang="ro-RO" sz="2800" dirty="0" smtClean="0">
                <a:latin typeface="Arial" pitchFamily="34" charset="0"/>
                <a:cs typeface="Arial" pitchFamily="34" charset="0"/>
              </a:rPr>
              <a:t>în mediul virtual </a:t>
            </a:r>
            <a:r>
              <a:rPr lang="vi-VN" sz="2800" dirty="0" smtClean="0">
                <a:latin typeface="Arial" pitchFamily="34" charset="0"/>
                <a:cs typeface="Arial" pitchFamily="34" charset="0"/>
              </a:rPr>
              <a:t>este  rezulta</a:t>
            </a:r>
            <a:r>
              <a:rPr lang="ro-RO" sz="2800" dirty="0" smtClean="0">
                <a:latin typeface="Arial" pitchFamily="34" charset="0"/>
                <a:cs typeface="Arial" pitchFamily="34" charset="0"/>
              </a:rPr>
              <a:t>tul</a:t>
            </a:r>
            <a:r>
              <a:rPr lang="vi-VN" sz="2800" dirty="0" smtClean="0">
                <a:latin typeface="Arial" pitchFamily="34" charset="0"/>
                <a:cs typeface="Arial" pitchFamily="34" charset="0"/>
              </a:rPr>
              <a:t> </a:t>
            </a:r>
            <a:r>
              <a:rPr lang="vi-VN" sz="2800" dirty="0">
                <a:latin typeface="Arial" pitchFamily="34" charset="0"/>
                <a:cs typeface="Arial" pitchFamily="34" charset="0"/>
              </a:rPr>
              <a:t>a unui efort colaborativ dintre cadru didactic, </a:t>
            </a:r>
            <a:r>
              <a:rPr lang="vi-VN" sz="2800" dirty="0" smtClean="0">
                <a:latin typeface="Arial" pitchFamily="34" charset="0"/>
                <a:cs typeface="Arial" pitchFamily="34" charset="0"/>
              </a:rPr>
              <a:t>informatician, manager</a:t>
            </a:r>
            <a:r>
              <a:rPr lang="ro-RO" sz="2800" dirty="0" smtClean="0">
                <a:latin typeface="Arial" pitchFamily="34" charset="0"/>
                <a:cs typeface="Arial" pitchFamily="34" charset="0"/>
              </a:rPr>
              <a:t> </a:t>
            </a:r>
            <a:r>
              <a:rPr lang="vi-VN" sz="2800" dirty="0" smtClean="0">
                <a:latin typeface="Arial" pitchFamily="34" charset="0"/>
                <a:cs typeface="Arial" pitchFamily="34" charset="0"/>
              </a:rPr>
              <a:t>și </a:t>
            </a:r>
            <a:r>
              <a:rPr lang="vi-VN" sz="2800" dirty="0">
                <a:latin typeface="Arial" pitchFamily="34" charset="0"/>
                <a:cs typeface="Arial" pitchFamily="34" charset="0"/>
              </a:rPr>
              <a:t>nu un atribut exclusiv al </a:t>
            </a:r>
            <a:r>
              <a:rPr lang="vi-VN" sz="2800" dirty="0" smtClean="0">
                <a:latin typeface="Arial" pitchFamily="34" charset="0"/>
                <a:cs typeface="Arial" pitchFamily="34" charset="0"/>
              </a:rPr>
              <a:t>profesorului</a:t>
            </a:r>
            <a:r>
              <a:rPr lang="ro-RO" sz="2800" dirty="0" smtClean="0">
                <a:latin typeface="Arial" pitchFamily="34" charset="0"/>
                <a:cs typeface="Arial" pitchFamily="34" charset="0"/>
              </a:rPr>
              <a:t>. </a:t>
            </a:r>
            <a:r>
              <a:rPr lang="ro-RO" sz="2800" dirty="0">
                <a:latin typeface="Arial" pitchFamily="34" charset="0"/>
                <a:cs typeface="Arial" pitchFamily="34" charset="0"/>
              </a:rPr>
              <a:t>Fără contribuția adusă de </a:t>
            </a:r>
            <a:r>
              <a:rPr lang="ro-RO" sz="2800" dirty="0" smtClean="0">
                <a:latin typeface="Arial" pitchFamily="34" charset="0"/>
                <a:cs typeface="Arial" pitchFamily="34" charset="0"/>
              </a:rPr>
              <a:t>informaticinaul școlii care asigură buna funcționare a echipamentelor de ordin tehnic, a platformelor de învățare, munca noastră, a dascălilor, </a:t>
            </a:r>
            <a:r>
              <a:rPr lang="ro-RO" sz="2800" dirty="0">
                <a:latin typeface="Arial" pitchFamily="34" charset="0"/>
                <a:cs typeface="Arial" pitchFamily="34" charset="0"/>
              </a:rPr>
              <a:t>ar fi fost infinit mai grea și mai puțin roditoare</a:t>
            </a:r>
            <a:r>
              <a:rPr lang="ro-RO" sz="2800" dirty="0" smtClean="0">
                <a:latin typeface="Arial" pitchFamily="34" charset="0"/>
                <a:cs typeface="Arial" pitchFamily="34" charset="0"/>
              </a:rPr>
              <a:t>.</a:t>
            </a:r>
          </a:p>
          <a:p>
            <a:pPr algn="just">
              <a:buBlip>
                <a:blip r:embed="rId2"/>
              </a:buBlip>
            </a:pPr>
            <a:r>
              <a:rPr lang="ro-RO" sz="2800" dirty="0" smtClean="0">
                <a:latin typeface="Arial" pitchFamily="34" charset="0"/>
                <a:cs typeface="Arial" pitchFamily="34" charset="0"/>
              </a:rPr>
              <a:t> T</a:t>
            </a:r>
            <a:r>
              <a:rPr lang="it-IT" sz="2800" dirty="0" smtClean="0">
                <a:latin typeface="Arial" pitchFamily="34" charset="0"/>
                <a:cs typeface="Arial" pitchFamily="34" charset="0"/>
              </a:rPr>
              <a:t>ehnologia </a:t>
            </a:r>
            <a:r>
              <a:rPr lang="it-IT" sz="2800" dirty="0">
                <a:latin typeface="Arial" pitchFamily="34" charset="0"/>
                <a:cs typeface="Arial" pitchFamily="34" charset="0"/>
              </a:rPr>
              <a:t>poate ajuta la accelerarea și amplificarea colaborării între profesori, dincolo de granițele </a:t>
            </a:r>
            <a:r>
              <a:rPr lang="ro-RO" sz="2800" dirty="0" smtClean="0">
                <a:latin typeface="Arial" pitchFamily="34" charset="0"/>
                <a:cs typeface="Arial" pitchFamily="34" charset="0"/>
              </a:rPr>
              <a:t>școlii, încurajând </a:t>
            </a:r>
            <a:r>
              <a:rPr lang="vi-VN" sz="2800" dirty="0" smtClean="0">
                <a:latin typeface="Arial" pitchFamily="34" charset="0"/>
                <a:cs typeface="Arial" pitchFamily="34" charset="0"/>
              </a:rPr>
              <a:t>schimbul</a:t>
            </a:r>
            <a:r>
              <a:rPr lang="ro-RO" sz="2800" dirty="0" smtClean="0">
                <a:latin typeface="Arial" pitchFamily="34" charset="0"/>
                <a:cs typeface="Arial" pitchFamily="34" charset="0"/>
              </a:rPr>
              <a:t> </a:t>
            </a:r>
            <a:r>
              <a:rPr lang="vi-VN" sz="2800" dirty="0" smtClean="0">
                <a:latin typeface="Arial" pitchFamily="34" charset="0"/>
                <a:cs typeface="Arial" pitchFamily="34" charset="0"/>
              </a:rPr>
              <a:t>de </a:t>
            </a:r>
            <a:r>
              <a:rPr lang="vi-VN" sz="2800" dirty="0">
                <a:latin typeface="Arial" pitchFamily="34" charset="0"/>
                <a:cs typeface="Arial" pitchFamily="34" charset="0"/>
              </a:rPr>
              <a:t>idei și resurse privind modalitățile de realizare a activităților de educație la </a:t>
            </a:r>
            <a:r>
              <a:rPr lang="vi-VN" sz="2800" dirty="0" smtClean="0">
                <a:latin typeface="Arial" pitchFamily="34" charset="0"/>
                <a:cs typeface="Arial" pitchFamily="34" charset="0"/>
              </a:rPr>
              <a:t>distanță</a:t>
            </a:r>
            <a:r>
              <a:rPr lang="ro-RO" sz="2800" dirty="0" smtClean="0">
                <a:latin typeface="Arial" pitchFamily="34" charset="0"/>
                <a:cs typeface="Arial" pitchFamily="34" charset="0"/>
              </a:rPr>
              <a:t>.</a:t>
            </a:r>
            <a:endParaRPr lang="ro-RO" sz="2800" dirty="0">
              <a:latin typeface="Arial" pitchFamily="34" charset="0"/>
              <a:cs typeface="Arial" pitchFamily="34" charset="0"/>
            </a:endParaRPr>
          </a:p>
          <a:p>
            <a:pPr>
              <a:buBlip>
                <a:blip r:embed="rId2"/>
              </a:buBlip>
            </a:pPr>
            <a:endParaRPr lang="ro-RO" sz="2800" dirty="0"/>
          </a:p>
          <a:p>
            <a:pPr marL="0" indent="0">
              <a:buNone/>
            </a:pPr>
            <a:endParaRPr lang="ro-RO" dirty="0"/>
          </a:p>
        </p:txBody>
      </p:sp>
    </p:spTree>
    <p:extLst>
      <p:ext uri="{BB962C8B-B14F-4D97-AF65-F5344CB8AC3E}">
        <p14:creationId xmlns:p14="http://schemas.microsoft.com/office/powerpoint/2010/main" xmlns="" val="252178269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6400800"/>
          </a:xfrm>
        </p:spPr>
        <p:txBody>
          <a:bodyPr>
            <a:normAutofit fontScale="25000" lnSpcReduction="20000"/>
          </a:bodyPr>
          <a:lstStyle/>
          <a:p>
            <a:pPr marL="0" indent="0" algn="ctr">
              <a:buNone/>
            </a:pPr>
            <a:r>
              <a:rPr lang="ro-RO" sz="9600" b="1" dirty="0" smtClean="0"/>
              <a:t>Experiențe </a:t>
            </a:r>
            <a:r>
              <a:rPr lang="ro-RO" sz="9600" b="1" dirty="0"/>
              <a:t>negative </a:t>
            </a:r>
            <a:r>
              <a:rPr lang="ro-RO" sz="9600" dirty="0"/>
              <a:t>ale învățării online</a:t>
            </a:r>
            <a:r>
              <a:rPr lang="ro-RO" sz="9600" dirty="0" smtClean="0"/>
              <a:t>:</a:t>
            </a:r>
          </a:p>
          <a:p>
            <a:pPr marL="0" indent="0" algn="just">
              <a:buNone/>
            </a:pPr>
            <a:endParaRPr lang="ro-RO" sz="7600" dirty="0"/>
          </a:p>
          <a:p>
            <a:pPr lvl="0" algn="just">
              <a:buBlip>
                <a:blip r:embed="rId2"/>
              </a:buBlip>
            </a:pPr>
            <a:r>
              <a:rPr lang="ro-RO" sz="8400" i="1" dirty="0" smtClean="0">
                <a:effectLst>
                  <a:outerShdw blurRad="38100" dist="38100" dir="2700000" algn="tl">
                    <a:srgbClr val="000000">
                      <a:alpha val="43137"/>
                    </a:srgbClr>
                  </a:outerShdw>
                </a:effectLst>
                <a:latin typeface="Arial" pitchFamily="34" charset="0"/>
                <a:cs typeface="Arial" pitchFamily="34" charset="0"/>
              </a:rPr>
              <a:t>Dificultăți de ordin tehnic</a:t>
            </a:r>
            <a:r>
              <a:rPr lang="ro-RO" sz="8400" dirty="0" smtClean="0">
                <a:latin typeface="Arial" pitchFamily="34" charset="0"/>
                <a:cs typeface="Arial" pitchFamily="34" charset="0"/>
              </a:rPr>
              <a:t>: lipsa device-urilor suficiente pentru fiecare membru de familie, acces limitat la internet ceea ce pune elevii în imposibilitatea de a participa la orele din mediul virtual, complicații privitoare la conectare pe anumite platforme, restricții de acces, limitări de browser, nivelul insuficient al competențelor digitale, lipsa controlului și monitorizării constante a activității elevilor. Așadar, o problemă importantă este legată de </a:t>
            </a:r>
            <a:r>
              <a:rPr lang="ro-RO" sz="8400" i="1" dirty="0" smtClean="0">
                <a:effectLst>
                  <a:outerShdw blurRad="38100" dist="38100" dir="2700000" algn="tl">
                    <a:srgbClr val="000000">
                      <a:alpha val="43137"/>
                    </a:srgbClr>
                  </a:outerShdw>
                </a:effectLst>
                <a:latin typeface="Arial" pitchFamily="34" charset="0"/>
                <a:cs typeface="Arial" pitchFamily="34" charset="0"/>
              </a:rPr>
              <a:t>inegalitatea de șanse la educație</a:t>
            </a:r>
            <a:r>
              <a:rPr lang="ro-RO" sz="8400" dirty="0" smtClean="0">
                <a:latin typeface="Arial" pitchFamily="34" charset="0"/>
                <a:cs typeface="Arial" pitchFamily="34" charset="0"/>
              </a:rPr>
              <a:t>, din păcate, școala reușind într-o mică măsură să atenueze dezavantajele socio-familiale ale elevilor, existând riscul </a:t>
            </a:r>
            <a:r>
              <a:rPr lang="vi-VN" sz="8400" dirty="0" smtClean="0">
                <a:latin typeface="Arial" pitchFamily="34" charset="0"/>
                <a:cs typeface="Arial" pitchFamily="34" charset="0"/>
              </a:rPr>
              <a:t>exclude</a:t>
            </a:r>
            <a:r>
              <a:rPr lang="ro-RO" sz="8400" dirty="0" smtClean="0">
                <a:latin typeface="Arial" pitchFamily="34" charset="0"/>
                <a:cs typeface="Arial" pitchFamily="34" charset="0"/>
              </a:rPr>
              <a:t>rii unor</a:t>
            </a:r>
            <a:r>
              <a:rPr lang="vi-VN" sz="8400" dirty="0" smtClean="0">
                <a:latin typeface="Arial" pitchFamily="34" charset="0"/>
                <a:cs typeface="Arial" pitchFamily="34" charset="0"/>
              </a:rPr>
              <a:t> categorii de elevi – cum ar fi copiii cu nevoi speciale, cu dificultăți de învățare, neșcolarizați, abandonați etc</a:t>
            </a:r>
            <a:endParaRPr lang="ro-RO" sz="8400" dirty="0" smtClean="0">
              <a:latin typeface="Arial" pitchFamily="34" charset="0"/>
              <a:cs typeface="Arial" pitchFamily="34" charset="0"/>
            </a:endParaRPr>
          </a:p>
          <a:p>
            <a:pPr lvl="0" algn="just">
              <a:buBlip>
                <a:blip r:embed="rId2"/>
              </a:buBlip>
            </a:pPr>
            <a:r>
              <a:rPr lang="ro-RO" sz="8400" dirty="0" smtClean="0">
                <a:latin typeface="Arial" pitchFamily="34" charset="0"/>
                <a:cs typeface="Arial" pitchFamily="34" charset="0"/>
              </a:rPr>
              <a:t>Pot fi semnalate unele disfuncții în ceea ce privește unele </a:t>
            </a:r>
            <a:r>
              <a:rPr lang="ro-RO" sz="8400" i="1" dirty="0" smtClean="0">
                <a:effectLst>
                  <a:outerShdw blurRad="38100" dist="38100" dir="2700000" algn="tl">
                    <a:srgbClr val="000000">
                      <a:alpha val="43137"/>
                    </a:srgbClr>
                  </a:outerShdw>
                </a:effectLst>
                <a:latin typeface="Arial" pitchFamily="34" charset="0"/>
                <a:cs typeface="Arial" pitchFamily="34" charset="0"/>
              </a:rPr>
              <a:t>activități cu rol de suport pentru învățare</a:t>
            </a:r>
            <a:r>
              <a:rPr lang="ro-RO" sz="8400" dirty="0" smtClean="0">
                <a:latin typeface="Arial" pitchFamily="34" charset="0"/>
                <a:cs typeface="Arial" pitchFamily="34" charset="0"/>
              </a:rPr>
              <a:t>: comunicare autentică și relaționare umană, sprijin personalizat pentru elevii cu nevoi speciale de învățare, monitorizarea ritmului învățării, feedbackul elevilor este mai dificil de obținut, explicații pentru înțelegerea conceptelor, relațiilor, fenomenelor, consiliere individuală.</a:t>
            </a:r>
          </a:p>
          <a:p>
            <a:pPr lvl="0" algn="just">
              <a:buBlip>
                <a:blip r:embed="rId2"/>
              </a:buBlip>
            </a:pPr>
            <a:r>
              <a:rPr lang="ro-RO" sz="8400" dirty="0" smtClean="0">
                <a:latin typeface="Arial" pitchFamily="34" charset="0"/>
                <a:cs typeface="Arial" pitchFamily="34" charset="0"/>
              </a:rPr>
              <a:t>Învățarea de acasă este un context de </a:t>
            </a:r>
            <a:r>
              <a:rPr lang="ro-RO" sz="8400" i="1" dirty="0" smtClean="0">
                <a:effectLst>
                  <a:outerShdw blurRad="38100" dist="38100" dir="2700000" algn="tl">
                    <a:srgbClr val="000000">
                      <a:alpha val="43137"/>
                    </a:srgbClr>
                  </a:outerShdw>
                </a:effectLst>
                <a:latin typeface="Arial" pitchFamily="34" charset="0"/>
                <a:cs typeface="Arial" pitchFamily="34" charset="0"/>
              </a:rPr>
              <a:t>educație atipic și incomod</a:t>
            </a:r>
            <a:r>
              <a:rPr lang="ro-RO" sz="8400" dirty="0" smtClean="0">
                <a:latin typeface="Arial" pitchFamily="34" charset="0"/>
                <a:cs typeface="Arial" pitchFamily="34" charset="0"/>
              </a:rPr>
              <a:t>, mai ales pentru clasele mici.</a:t>
            </a:r>
            <a:r>
              <a:rPr lang="it-IT" sz="8400" dirty="0" smtClean="0">
                <a:latin typeface="Arial" pitchFamily="34" charset="0"/>
                <a:cs typeface="Arial" pitchFamily="34" charset="0"/>
              </a:rPr>
              <a:t> procesul de predare, învățare, evaluare </a:t>
            </a:r>
            <a:r>
              <a:rPr lang="ro-RO" sz="8400" dirty="0" smtClean="0">
                <a:latin typeface="Arial" pitchFamily="34" charset="0"/>
                <a:cs typeface="Arial" pitchFamily="34" charset="0"/>
              </a:rPr>
              <a:t>își </a:t>
            </a:r>
            <a:r>
              <a:rPr lang="it-IT" sz="8400" dirty="0" smtClean="0">
                <a:latin typeface="Arial" pitchFamily="34" charset="0"/>
                <a:cs typeface="Arial" pitchFamily="34" charset="0"/>
              </a:rPr>
              <a:t>pierde din consistență, calitate, naturalitate</a:t>
            </a:r>
            <a:r>
              <a:rPr lang="ro-RO" sz="8400" dirty="0" smtClean="0">
                <a:latin typeface="Arial" pitchFamily="34" charset="0"/>
                <a:cs typeface="Arial" pitchFamily="34" charset="0"/>
              </a:rPr>
              <a:t>.</a:t>
            </a:r>
          </a:p>
          <a:p>
            <a:pPr marL="0" indent="0">
              <a:buNone/>
            </a:pPr>
            <a:endParaRPr lang="ro-RO" sz="8000" dirty="0"/>
          </a:p>
        </p:txBody>
      </p:sp>
    </p:spTree>
    <p:extLst>
      <p:ext uri="{BB962C8B-B14F-4D97-AF65-F5344CB8AC3E}">
        <p14:creationId xmlns:p14="http://schemas.microsoft.com/office/powerpoint/2010/main" xmlns="" val="395661421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57752" y="571480"/>
            <a:ext cx="3786214" cy="5554683"/>
          </a:xfrm>
          <a:solidFill>
            <a:schemeClr val="tx2">
              <a:lumMod val="40000"/>
              <a:lumOff val="60000"/>
              <a:alpha val="48000"/>
            </a:schemeClr>
          </a:solidFill>
        </p:spPr>
        <p:txBody>
          <a:bodyPr>
            <a:normAutofit fontScale="92500" lnSpcReduction="10000"/>
          </a:bodyPr>
          <a:lstStyle/>
          <a:p>
            <a:pPr marL="0" indent="0" algn="just">
              <a:buNone/>
            </a:pPr>
            <a:r>
              <a:rPr lang="ro-RO" sz="2400" dirty="0" smtClean="0">
                <a:latin typeface="Arial" pitchFamily="34" charset="0"/>
                <a:cs typeface="Arial" pitchFamily="34" charset="0"/>
              </a:rPr>
              <a:t>         Potrivit unui raport de cercetare evaluativă publicat în luna mai de către specialiști din cadrul Universității din București, </a:t>
            </a:r>
            <a:r>
              <a:rPr lang="ro-RO" sz="2400" i="1" dirty="0" smtClean="0">
                <a:latin typeface="Arial" pitchFamily="34" charset="0"/>
                <a:cs typeface="Arial" pitchFamily="34" charset="0"/>
              </a:rPr>
              <a:t>,,</a:t>
            </a:r>
            <a:r>
              <a:rPr lang="vi-VN" sz="2400" i="1" dirty="0" smtClean="0">
                <a:latin typeface="Arial" pitchFamily="34" charset="0"/>
                <a:cs typeface="Arial" pitchFamily="34" charset="0"/>
              </a:rPr>
              <a:t>violența </a:t>
            </a:r>
            <a:r>
              <a:rPr lang="vi-VN" sz="2400" i="1" dirty="0">
                <a:latin typeface="Arial" pitchFamily="34" charset="0"/>
                <a:cs typeface="Arial" pitchFamily="34" charset="0"/>
              </a:rPr>
              <a:t>psihologică a cunoscut o intensificare în zona </a:t>
            </a:r>
            <a:r>
              <a:rPr lang="vi-VN" sz="2400" i="1" dirty="0" smtClean="0">
                <a:latin typeface="Arial" pitchFamily="34" charset="0"/>
                <a:cs typeface="Arial" pitchFamily="34" charset="0"/>
              </a:rPr>
              <a:t>online</a:t>
            </a:r>
            <a:r>
              <a:rPr lang="vi-VN" sz="2400" i="1" dirty="0">
                <a:latin typeface="Arial" pitchFamily="34" charset="0"/>
                <a:cs typeface="Arial" pitchFamily="34" charset="0"/>
              </a:rPr>
              <a:t> </a:t>
            </a:r>
            <a:r>
              <a:rPr lang="ro-RO" sz="2400" i="1" dirty="0" smtClean="0">
                <a:latin typeface="Arial" pitchFamily="34" charset="0"/>
                <a:cs typeface="Arial" pitchFamily="34" charset="0"/>
              </a:rPr>
              <a:t>(</a:t>
            </a:r>
            <a:r>
              <a:rPr lang="vi-VN" sz="2400" i="1" dirty="0" smtClean="0">
                <a:latin typeface="Arial" pitchFamily="34" charset="0"/>
                <a:cs typeface="Arial" pitchFamily="34" charset="0"/>
              </a:rPr>
              <a:t>cyberbullying</a:t>
            </a:r>
            <a:r>
              <a:rPr lang="ro-RO" sz="2400" i="1" dirty="0" smtClean="0">
                <a:latin typeface="Arial" pitchFamily="34" charset="0"/>
                <a:cs typeface="Arial" pitchFamily="34" charset="0"/>
              </a:rPr>
              <a:t>)</a:t>
            </a:r>
            <a:r>
              <a:rPr lang="vi-VN" sz="2400" i="1" dirty="0" smtClean="0">
                <a:latin typeface="Arial" pitchFamily="34" charset="0"/>
                <a:cs typeface="Arial" pitchFamily="34" charset="0"/>
              </a:rPr>
              <a:t> </a:t>
            </a:r>
            <a:r>
              <a:rPr lang="vi-VN" sz="2400" i="1" dirty="0">
                <a:latin typeface="Arial" pitchFamily="34" charset="0"/>
                <a:cs typeface="Arial" pitchFamily="34" charset="0"/>
              </a:rPr>
              <a:t>care fie a compensat interacțiunile față în </a:t>
            </a:r>
            <a:r>
              <a:rPr lang="vi-VN" sz="2400" i="1" dirty="0" smtClean="0">
                <a:latin typeface="Arial" pitchFamily="34" charset="0"/>
                <a:cs typeface="Arial" pitchFamily="34" charset="0"/>
              </a:rPr>
              <a:t>față</a:t>
            </a:r>
            <a:r>
              <a:rPr lang="ro-RO" sz="2400" i="1" dirty="0" smtClean="0">
                <a:latin typeface="Arial" pitchFamily="34" charset="0"/>
                <a:cs typeface="Arial" pitchFamily="34" charset="0"/>
              </a:rPr>
              <a:t>,</a:t>
            </a:r>
            <a:r>
              <a:rPr lang="it-IT" sz="2400" i="1" dirty="0">
                <a:latin typeface="Arial" pitchFamily="34" charset="0"/>
                <a:cs typeface="Arial" pitchFamily="34" charset="0"/>
              </a:rPr>
              <a:t> fie chiar a cunoscut o potențare a </a:t>
            </a:r>
            <a:r>
              <a:rPr lang="it-IT" sz="2400" i="1" dirty="0" smtClean="0">
                <a:latin typeface="Arial" pitchFamily="34" charset="0"/>
                <a:cs typeface="Arial" pitchFamily="34" charset="0"/>
              </a:rPr>
              <a:t>fenomenului</a:t>
            </a:r>
            <a:r>
              <a:rPr lang="ro-RO" sz="2400" i="1" dirty="0">
                <a:latin typeface="Arial" pitchFamily="34" charset="0"/>
                <a:cs typeface="Arial" pitchFamily="34" charset="0"/>
              </a:rPr>
              <a:t>”</a:t>
            </a:r>
            <a:r>
              <a:rPr lang="it-IT" sz="2400" i="1" dirty="0" smtClean="0">
                <a:latin typeface="Arial" pitchFamily="34" charset="0"/>
                <a:cs typeface="Arial" pitchFamily="34" charset="0"/>
              </a:rPr>
              <a:t>.</a:t>
            </a:r>
            <a:r>
              <a:rPr lang="ro-RO" sz="2400" i="1" dirty="0" smtClean="0">
                <a:latin typeface="Arial" pitchFamily="34" charset="0"/>
                <a:cs typeface="Arial" pitchFamily="34" charset="0"/>
              </a:rPr>
              <a:t> </a:t>
            </a:r>
          </a:p>
          <a:p>
            <a:pPr marL="0" indent="0" algn="just">
              <a:buNone/>
            </a:pPr>
            <a:r>
              <a:rPr lang="ro-RO" sz="2400" dirty="0" smtClean="0">
                <a:latin typeface="Arial" pitchFamily="34" charset="0"/>
                <a:cs typeface="Arial" pitchFamily="34" charset="0"/>
              </a:rPr>
              <a:t>           Este un factor care trebuie luat în calcul în condițiile în care</a:t>
            </a:r>
            <a:r>
              <a:rPr lang="vi-VN" sz="2400" dirty="0">
                <a:latin typeface="Arial" pitchFamily="34" charset="0"/>
                <a:cs typeface="Arial" pitchFamily="34" charset="0"/>
              </a:rPr>
              <a:t> activitatea online devine predominantă în viața </a:t>
            </a:r>
            <a:r>
              <a:rPr lang="vi-VN" sz="2400" dirty="0" smtClean="0">
                <a:latin typeface="Arial" pitchFamily="34" charset="0"/>
                <a:cs typeface="Arial" pitchFamily="34" charset="0"/>
              </a:rPr>
              <a:t>elevilor</a:t>
            </a:r>
            <a:r>
              <a:rPr lang="ro-RO" sz="2400" dirty="0" smtClean="0"/>
              <a:t>.</a:t>
            </a:r>
            <a:endParaRPr lang="ro-RO" sz="2400" i="1" dirty="0"/>
          </a:p>
        </p:txBody>
      </p:sp>
      <p:sp>
        <p:nvSpPr>
          <p:cNvPr id="6" name="Text Placeholder 5"/>
          <p:cNvSpPr>
            <a:spLocks noGrp="1"/>
          </p:cNvSpPr>
          <p:nvPr>
            <p:ph type="body" sz="half" idx="2"/>
          </p:nvPr>
        </p:nvSpPr>
        <p:spPr>
          <a:xfrm>
            <a:off x="457200" y="571480"/>
            <a:ext cx="4043362" cy="5554683"/>
          </a:xfrm>
          <a:solidFill>
            <a:srgbClr val="00B0F0">
              <a:alpha val="27000"/>
            </a:srgbClr>
          </a:solidFill>
        </p:spPr>
        <p:txBody>
          <a:bodyPr>
            <a:normAutofit fontScale="92500"/>
          </a:bodyPr>
          <a:lstStyle/>
          <a:p>
            <a:pPr marL="285750" lvl="0" indent="-285750" algn="just">
              <a:buBlip>
                <a:blip r:embed="rId2"/>
              </a:buBlip>
            </a:pPr>
            <a:r>
              <a:rPr lang="ro-RO" sz="2400" dirty="0">
                <a:latin typeface="Calibri" pitchFamily="34" charset="0"/>
                <a:cs typeface="Calibri" pitchFamily="34" charset="0"/>
              </a:rPr>
              <a:t>O parte din activitatea didactică uzuală (față-în-față) nu se poate face online/ la distanță, având astfel un impact negativ asupra învățării temeinice. Este vorba de </a:t>
            </a:r>
            <a:r>
              <a:rPr lang="ro-RO" sz="2400" i="1" dirty="0">
                <a:effectLst>
                  <a:outerShdw blurRad="38100" dist="38100" dir="2700000" algn="tl">
                    <a:srgbClr val="000000">
                      <a:alpha val="43137"/>
                    </a:srgbClr>
                  </a:outerShdw>
                </a:effectLst>
                <a:latin typeface="Calibri" pitchFamily="34" charset="0"/>
                <a:cs typeface="Calibri" pitchFamily="34" charset="0"/>
              </a:rPr>
              <a:t>imposibilitatea aplicării unor cunoștințe și deprinderi învățate </a:t>
            </a:r>
            <a:r>
              <a:rPr lang="ro-RO" sz="2400" dirty="0">
                <a:latin typeface="Calibri" pitchFamily="34" charset="0"/>
                <a:cs typeface="Calibri" pitchFamily="34" charset="0"/>
              </a:rPr>
              <a:t>în absența accesului la laboratoarele de </a:t>
            </a:r>
            <a:r>
              <a:rPr lang="ro-RO" sz="2400" dirty="0" smtClean="0">
                <a:latin typeface="Calibri" pitchFamily="34" charset="0"/>
                <a:cs typeface="Calibri" pitchFamily="34" charset="0"/>
              </a:rPr>
              <a:t>specialitate</a:t>
            </a:r>
          </a:p>
          <a:p>
            <a:pPr marL="285750" lvl="0" indent="-285750" algn="just">
              <a:buBlip>
                <a:blip r:embed="rId2"/>
              </a:buBlip>
            </a:pPr>
            <a:r>
              <a:rPr lang="vi-VN" sz="2400" dirty="0">
                <a:latin typeface="Calibri" pitchFamily="34" charset="0"/>
                <a:cs typeface="Calibri" pitchFamily="34" charset="0"/>
              </a:rPr>
              <a:t>există riscul </a:t>
            </a:r>
            <a:r>
              <a:rPr lang="ro-RO" sz="2400" dirty="0" smtClean="0">
                <a:latin typeface="Calibri" pitchFamily="34" charset="0"/>
                <a:cs typeface="Calibri" pitchFamily="34" charset="0"/>
              </a:rPr>
              <a:t>ca </a:t>
            </a:r>
            <a:r>
              <a:rPr lang="vi-VN" sz="2400" dirty="0" smtClean="0">
                <a:latin typeface="Calibri" pitchFamily="34" charset="0"/>
                <a:cs typeface="Calibri" pitchFamily="34" charset="0"/>
              </a:rPr>
              <a:t>elementul </a:t>
            </a:r>
            <a:r>
              <a:rPr lang="vi-VN" sz="2400" dirty="0">
                <a:latin typeface="Calibri" pitchFamily="34" charset="0"/>
                <a:cs typeface="Calibri" pitchFamily="34" charset="0"/>
              </a:rPr>
              <a:t>de securitate emoțională să fie perturbat, pentru că elevii pot să aibă o senzație de </a:t>
            </a:r>
            <a:r>
              <a:rPr lang="vi-VN" sz="2400" dirty="0" smtClean="0">
                <a:latin typeface="Calibri" pitchFamily="34" charset="0"/>
                <a:cs typeface="Calibri" pitchFamily="34" charset="0"/>
              </a:rPr>
              <a:t>nesiguranță</a:t>
            </a:r>
            <a:r>
              <a:rPr lang="ro-RO" sz="2400" dirty="0" smtClean="0">
                <a:latin typeface="Calibri" pitchFamily="34" charset="0"/>
                <a:cs typeface="Calibri" pitchFamily="34" charset="0"/>
              </a:rPr>
              <a:t> în </a:t>
            </a:r>
            <a:r>
              <a:rPr lang="vi-VN" sz="2400" dirty="0" smtClean="0">
                <a:latin typeface="Calibri" pitchFamily="34" charset="0"/>
                <a:cs typeface="Calibri" pitchFamily="34" charset="0"/>
              </a:rPr>
              <a:t>adapt</a:t>
            </a:r>
            <a:r>
              <a:rPr lang="ro-RO" sz="2400" dirty="0" smtClean="0">
                <a:latin typeface="Calibri" pitchFamily="34" charset="0"/>
                <a:cs typeface="Calibri" pitchFamily="34" charset="0"/>
              </a:rPr>
              <a:t>are</a:t>
            </a:r>
            <a:r>
              <a:rPr lang="vi-VN" sz="2400" dirty="0" smtClean="0">
                <a:latin typeface="Calibri" pitchFamily="34" charset="0"/>
                <a:cs typeface="Calibri" pitchFamily="34" charset="0"/>
              </a:rPr>
              <a:t> </a:t>
            </a:r>
            <a:r>
              <a:rPr lang="vi-VN" sz="2400" dirty="0">
                <a:latin typeface="Calibri" pitchFamily="34" charset="0"/>
                <a:cs typeface="Calibri" pitchFamily="34" charset="0"/>
              </a:rPr>
              <a:t>și așa </a:t>
            </a:r>
            <a:r>
              <a:rPr lang="vi-VN" sz="2400" dirty="0" smtClean="0">
                <a:latin typeface="Calibri" pitchFamily="34" charset="0"/>
                <a:cs typeface="Calibri" pitchFamily="34" charset="0"/>
              </a:rPr>
              <a:t>dificil </a:t>
            </a:r>
            <a:r>
              <a:rPr lang="vi-VN" sz="2400" dirty="0">
                <a:latin typeface="Calibri" pitchFamily="34" charset="0"/>
                <a:cs typeface="Calibri" pitchFamily="34" charset="0"/>
              </a:rPr>
              <a:t>efectuate </a:t>
            </a:r>
            <a:r>
              <a:rPr lang="ro-RO" sz="2400" dirty="0" smtClean="0">
                <a:latin typeface="Calibri" pitchFamily="34" charset="0"/>
                <a:cs typeface="Calibri" pitchFamily="34" charset="0"/>
              </a:rPr>
              <a:t>și </a:t>
            </a:r>
            <a:r>
              <a:rPr lang="vi-VN" sz="2400" dirty="0" smtClean="0">
                <a:latin typeface="Calibri" pitchFamily="34" charset="0"/>
                <a:cs typeface="Calibri" pitchFamily="34" charset="0"/>
              </a:rPr>
              <a:t>foarte </a:t>
            </a:r>
            <a:r>
              <a:rPr lang="vi-VN" sz="2400" dirty="0">
                <a:latin typeface="Calibri" pitchFamily="34" charset="0"/>
                <a:cs typeface="Calibri" pitchFamily="34" charset="0"/>
              </a:rPr>
              <a:t>brusc</a:t>
            </a:r>
            <a:endParaRPr lang="ro-RO" sz="2400" dirty="0">
              <a:latin typeface="Calibri" pitchFamily="34" charset="0"/>
              <a:cs typeface="Calibri" pitchFamily="34" charset="0"/>
            </a:endParaRPr>
          </a:p>
          <a:p>
            <a:endParaRPr lang="ro-RO" sz="2400" dirty="0"/>
          </a:p>
        </p:txBody>
      </p:sp>
    </p:spTree>
    <p:extLst>
      <p:ext uri="{BB962C8B-B14F-4D97-AF65-F5344CB8AC3E}">
        <p14:creationId xmlns:p14="http://schemas.microsoft.com/office/powerpoint/2010/main" xmlns="" val="22054721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heel(4)">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4)">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heel(4)">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wheel(4)">
                                      <p:cBhvr>
                                        <p:cTn id="22" dur="2000"/>
                                        <p:tgtEl>
                                          <p:spTgt spid="5">
                                            <p:bg/>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heel(4)">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heel(4)">
                                      <p:cBhvr>
                                        <p:cTn id="3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solidFill>
                  <a:srgbClr val="0070C0"/>
                </a:solidFill>
              </a:rPr>
              <a:t>Perspective...</a:t>
            </a:r>
            <a:endParaRPr lang="ro-RO"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ro-RO" dirty="0" smtClean="0"/>
              <a:t>         </a:t>
            </a:r>
            <a:r>
              <a:rPr lang="ro-RO" sz="4000" b="1" dirty="0" smtClean="0">
                <a:latin typeface="Bell MT" pitchFamily="18" charset="0"/>
              </a:rPr>
              <a:t>Măsuri </a:t>
            </a:r>
            <a:r>
              <a:rPr lang="ro-RO" dirty="0"/>
              <a:t>privind depășirea situațiilor actuale:</a:t>
            </a:r>
          </a:p>
          <a:p>
            <a:pPr lvl="0" algn="just">
              <a:buBlip>
                <a:blip r:embed="rId2"/>
              </a:buBlip>
            </a:pPr>
            <a:r>
              <a:rPr lang="ro-RO" dirty="0">
                <a:latin typeface="Arial" pitchFamily="34" charset="0"/>
                <a:cs typeface="Arial" pitchFamily="34" charset="0"/>
              </a:rPr>
              <a:t>O </a:t>
            </a:r>
            <a:r>
              <a:rPr lang="ro-RO" dirty="0">
                <a:effectLst>
                  <a:outerShdw blurRad="38100" dist="38100" dir="2700000" algn="tl">
                    <a:srgbClr val="000000">
                      <a:alpha val="43137"/>
                    </a:srgbClr>
                  </a:outerShdw>
                </a:effectLst>
                <a:latin typeface="Arial" pitchFamily="34" charset="0"/>
                <a:cs typeface="Arial" pitchFamily="34" charset="0"/>
              </a:rPr>
              <a:t>mentalitate deschisă </a:t>
            </a:r>
            <a:r>
              <a:rPr lang="ro-RO" dirty="0">
                <a:latin typeface="Arial" pitchFamily="34" charset="0"/>
                <a:cs typeface="Arial" pitchFamily="34" charset="0"/>
              </a:rPr>
              <a:t>a profesorilor. Motivația cadrelor didactice de a proiecta și a desfășura activități de învățare semnificative prin luarea în considerare a nevoilor elevilor și stabilirea de proceduri, strategii, metode de predare </a:t>
            </a:r>
            <a:r>
              <a:rPr lang="ro-RO" dirty="0" smtClean="0">
                <a:latin typeface="Arial" pitchFamily="34" charset="0"/>
                <a:cs typeface="Arial" pitchFamily="34" charset="0"/>
              </a:rPr>
              <a:t>online,</a:t>
            </a:r>
            <a:r>
              <a:rPr lang="it-IT" dirty="0">
                <a:latin typeface="Arial" pitchFamily="34" charset="0"/>
                <a:cs typeface="Arial" pitchFamily="34" charset="0"/>
              </a:rPr>
              <a:t> </a:t>
            </a:r>
            <a:r>
              <a:rPr lang="ro-RO" dirty="0" smtClean="0">
                <a:latin typeface="Arial" pitchFamily="34" charset="0"/>
                <a:cs typeface="Arial" pitchFamily="34" charset="0"/>
              </a:rPr>
              <a:t>profesorii devenind </a:t>
            </a:r>
            <a:r>
              <a:rPr lang="it-IT" dirty="0" smtClean="0">
                <a:latin typeface="Arial" pitchFamily="34" charset="0"/>
                <a:cs typeface="Arial" pitchFamily="34" charset="0"/>
              </a:rPr>
              <a:t>co-creatori </a:t>
            </a:r>
            <a:r>
              <a:rPr lang="it-IT" dirty="0">
                <a:latin typeface="Arial" pitchFamily="34" charset="0"/>
                <a:cs typeface="Arial" pitchFamily="34" charset="0"/>
              </a:rPr>
              <a:t>de cunoștințe, </a:t>
            </a:r>
            <a:r>
              <a:rPr lang="it-IT" dirty="0" smtClean="0">
                <a:latin typeface="Arial" pitchFamily="34" charset="0"/>
                <a:cs typeface="Arial" pitchFamily="34" charset="0"/>
              </a:rPr>
              <a:t>antrenori</a:t>
            </a:r>
            <a:r>
              <a:rPr lang="it-IT" dirty="0">
                <a:latin typeface="Arial" pitchFamily="34" charset="0"/>
                <a:cs typeface="Arial" pitchFamily="34" charset="0"/>
              </a:rPr>
              <a:t>, </a:t>
            </a:r>
            <a:r>
              <a:rPr lang="it-IT" dirty="0" smtClean="0">
                <a:latin typeface="Arial" pitchFamily="34" charset="0"/>
                <a:cs typeface="Arial" pitchFamily="34" charset="0"/>
              </a:rPr>
              <a:t>mentori </a:t>
            </a:r>
            <a:r>
              <a:rPr lang="it-IT" dirty="0">
                <a:latin typeface="Arial" pitchFamily="34" charset="0"/>
                <a:cs typeface="Arial" pitchFamily="34" charset="0"/>
              </a:rPr>
              <a:t>și </a:t>
            </a:r>
            <a:r>
              <a:rPr lang="it-IT" dirty="0" smtClean="0">
                <a:latin typeface="Arial" pitchFamily="34" charset="0"/>
                <a:cs typeface="Arial" pitchFamily="34" charset="0"/>
              </a:rPr>
              <a:t>evaluatori</a:t>
            </a:r>
            <a:r>
              <a:rPr lang="ro-RO" dirty="0" smtClean="0">
                <a:latin typeface="Arial" pitchFamily="34" charset="0"/>
                <a:cs typeface="Arial" pitchFamily="34" charset="0"/>
              </a:rPr>
              <a:t>.</a:t>
            </a:r>
          </a:p>
          <a:p>
            <a:pPr algn="just">
              <a:buBlip>
                <a:blip r:embed="rId2"/>
              </a:buBlip>
            </a:pPr>
            <a:r>
              <a:rPr lang="ro-RO" dirty="0">
                <a:latin typeface="Arial" pitchFamily="34" charset="0"/>
                <a:cs typeface="Arial" pitchFamily="34" charset="0"/>
              </a:rPr>
              <a:t>Trebuie ținut cont și de faptul că și profesorii au </a:t>
            </a:r>
            <a:r>
              <a:rPr lang="ro-RO" dirty="0">
                <a:effectLst>
                  <a:outerShdw blurRad="38100" dist="38100" dir="2700000" algn="tl">
                    <a:srgbClr val="000000">
                      <a:alpha val="43137"/>
                    </a:srgbClr>
                  </a:outerShdw>
                </a:effectLst>
                <a:latin typeface="Arial" pitchFamily="34" charset="0"/>
                <a:cs typeface="Arial" pitchFamily="34" charset="0"/>
              </a:rPr>
              <a:t>nevoile</a:t>
            </a:r>
            <a:r>
              <a:rPr lang="ro-RO" dirty="0">
                <a:latin typeface="Arial" pitchFamily="34" charset="0"/>
                <a:cs typeface="Arial" pitchFamily="34" charset="0"/>
              </a:rPr>
              <a:t> lor, nevoi susținute uneori de suferințe, incertitudini.</a:t>
            </a:r>
          </a:p>
          <a:p>
            <a:pPr marL="0" lvl="0" indent="0">
              <a:buNone/>
            </a:pPr>
            <a:endParaRPr lang="ro-RO" dirty="0" smtClean="0"/>
          </a:p>
          <a:p>
            <a:pPr lvl="0">
              <a:buBlip>
                <a:blip r:embed="rId2"/>
              </a:buBlip>
            </a:pPr>
            <a:endParaRPr lang="ro-RO" dirty="0"/>
          </a:p>
          <a:p>
            <a:pPr marL="0" lvl="0" indent="0">
              <a:buNone/>
            </a:pPr>
            <a:endParaRPr lang="ro-RO" dirty="0" smtClean="0"/>
          </a:p>
          <a:p>
            <a:pPr marL="0" indent="0">
              <a:buNone/>
            </a:pPr>
            <a:endParaRPr lang="ro-RO" dirty="0"/>
          </a:p>
        </p:txBody>
      </p:sp>
    </p:spTree>
    <p:extLst>
      <p:ext uri="{BB962C8B-B14F-4D97-AF65-F5344CB8AC3E}">
        <p14:creationId xmlns:p14="http://schemas.microsoft.com/office/powerpoint/2010/main" xmlns="" val="7806555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Scale>
                                      <p:cBhvr>
                                        <p:cTn id="1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0" end="0"/>
                                            </p:txEl>
                                          </p:spTgt>
                                        </p:tgtEl>
                                        <p:attrNameLst>
                                          <p:attrName>ppt_x</p:attrName>
                                          <p:attrName>ppt_y</p:attrName>
                                        </p:attrNameLst>
                                      </p:cBhvr>
                                    </p:animMotion>
                                    <p:animEffect transition="in" filter="fade">
                                      <p:cBhvr>
                                        <p:cTn id="19" dur="1000"/>
                                        <p:tgtEl>
                                          <p:spTgt spid="3">
                                            <p:txEl>
                                              <p:pRg st="0" end="0"/>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Scale>
                                      <p:cBhvr>
                                        <p:cTn id="2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1" end="1"/>
                                            </p:txEl>
                                          </p:spTgt>
                                        </p:tgtEl>
                                        <p:attrNameLst>
                                          <p:attrName>ppt_x</p:attrName>
                                          <p:attrName>ppt_y</p:attrName>
                                        </p:attrNameLst>
                                      </p:cBhvr>
                                    </p:animMotion>
                                    <p:animEffect transition="in" filter="fade">
                                      <p:cBhvr>
                                        <p:cTn id="24" dur="1000"/>
                                        <p:tgtEl>
                                          <p:spTgt spid="3">
                                            <p:txEl>
                                              <p:pRg st="1" end="1"/>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Scale>
                                      <p:cBhvr>
                                        <p:cTn id="2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2" end="2"/>
                                            </p:txEl>
                                          </p:spTgt>
                                        </p:tgtEl>
                                        <p:attrNameLst>
                                          <p:attrName>ppt_x</p:attrName>
                                          <p:attrName>ppt_y</p:attrName>
                                        </p:attrNameLst>
                                      </p:cBhvr>
                                    </p:animMotion>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943600"/>
          </a:xfrm>
        </p:spPr>
        <p:txBody>
          <a:bodyPr>
            <a:normAutofit/>
          </a:bodyPr>
          <a:lstStyle/>
          <a:p>
            <a:pPr algn="just">
              <a:buBlip>
                <a:blip r:embed="rId2"/>
              </a:buBlip>
            </a:pPr>
            <a:r>
              <a:rPr lang="ro-RO" sz="2400" dirty="0" smtClean="0">
                <a:effectLst>
                  <a:outerShdw blurRad="38100" dist="38100" dir="2700000" algn="tl">
                    <a:srgbClr val="000000">
                      <a:alpha val="43137"/>
                    </a:srgbClr>
                  </a:outerShdw>
                </a:effectLst>
                <a:latin typeface="Arial" pitchFamily="34" charset="0"/>
                <a:cs typeface="Arial" pitchFamily="34" charset="0"/>
              </a:rPr>
              <a:t>Motivația</a:t>
            </a:r>
            <a:r>
              <a:rPr lang="ro-RO" sz="2400" dirty="0" smtClean="0">
                <a:latin typeface="Arial" pitchFamily="34" charset="0"/>
                <a:cs typeface="Arial" pitchFamily="34" charset="0"/>
              </a:rPr>
              <a:t> </a:t>
            </a:r>
            <a:r>
              <a:rPr lang="ro-RO" sz="2400" dirty="0">
                <a:latin typeface="Arial" pitchFamily="34" charset="0"/>
                <a:cs typeface="Arial" pitchFamily="34" charset="0"/>
              </a:rPr>
              <a:t>pentru învățare a elevilor trebuie </a:t>
            </a:r>
            <a:r>
              <a:rPr lang="ro-RO" sz="2400" dirty="0" smtClean="0">
                <a:latin typeface="Arial" pitchFamily="34" charset="0"/>
                <a:cs typeface="Arial" pitchFamily="34" charset="0"/>
              </a:rPr>
              <a:t>susținută</a:t>
            </a:r>
          </a:p>
          <a:p>
            <a:pPr algn="just">
              <a:buBlip>
                <a:blip r:embed="rId2"/>
              </a:buBlip>
            </a:pPr>
            <a:r>
              <a:rPr lang="ro-RO" sz="2400" dirty="0">
                <a:latin typeface="Arial" pitchFamily="34" charset="0"/>
                <a:cs typeface="Arial" pitchFamily="34" charset="0"/>
              </a:rPr>
              <a:t>Deciziile legate de </a:t>
            </a:r>
            <a:r>
              <a:rPr lang="ro-RO" sz="2400" dirty="0">
                <a:effectLst>
                  <a:outerShdw blurRad="38100" dist="38100" dir="2700000" algn="tl">
                    <a:srgbClr val="000000">
                      <a:alpha val="43137"/>
                    </a:srgbClr>
                  </a:outerShdw>
                </a:effectLst>
                <a:latin typeface="Arial" pitchFamily="34" charset="0"/>
                <a:cs typeface="Arial" pitchFamily="34" charset="0"/>
              </a:rPr>
              <a:t>politici educaționale eficiente </a:t>
            </a:r>
            <a:r>
              <a:rPr lang="ro-RO" sz="2400" dirty="0">
                <a:latin typeface="Arial" pitchFamily="34" charset="0"/>
                <a:cs typeface="Arial" pitchFamily="34" charset="0"/>
              </a:rPr>
              <a:t>bazate pe consultarea tuturor actorilor implicați sunt cele care funcționează într-adevăr</a:t>
            </a:r>
            <a:r>
              <a:rPr lang="ro-RO" sz="2400" dirty="0" smtClean="0">
                <a:latin typeface="Arial" pitchFamily="34" charset="0"/>
                <a:cs typeface="Arial" pitchFamily="34" charset="0"/>
              </a:rPr>
              <a:t>.</a:t>
            </a:r>
          </a:p>
          <a:p>
            <a:pPr algn="just">
              <a:buBlip>
                <a:blip r:embed="rId2"/>
              </a:buBlip>
            </a:pPr>
            <a:r>
              <a:rPr lang="ro-RO" sz="2400" dirty="0" smtClean="0">
                <a:latin typeface="Arial" pitchFamily="34" charset="0"/>
                <a:cs typeface="Arial" pitchFamily="34" charset="0"/>
              </a:rPr>
              <a:t>Intensificarea </a:t>
            </a:r>
            <a:r>
              <a:rPr lang="vi-VN" sz="2400" dirty="0" smtClean="0">
                <a:effectLst>
                  <a:outerShdw blurRad="38100" dist="38100" dir="2700000" algn="tl">
                    <a:srgbClr val="000000">
                      <a:alpha val="43137"/>
                    </a:srgbClr>
                  </a:outerShdw>
                </a:effectLst>
                <a:latin typeface="Arial" pitchFamily="34" charset="0"/>
                <a:cs typeface="Arial" pitchFamily="34" charset="0"/>
              </a:rPr>
              <a:t>parteneriat</a:t>
            </a:r>
            <a:r>
              <a:rPr lang="ro-RO" sz="2400" dirty="0" smtClean="0">
                <a:effectLst>
                  <a:outerShdw blurRad="38100" dist="38100" dir="2700000" algn="tl">
                    <a:srgbClr val="000000">
                      <a:alpha val="43137"/>
                    </a:srgbClr>
                  </a:outerShdw>
                </a:effectLst>
                <a:latin typeface="Arial" pitchFamily="34" charset="0"/>
                <a:cs typeface="Arial" pitchFamily="34" charset="0"/>
              </a:rPr>
              <a:t>ului</a:t>
            </a:r>
            <a:r>
              <a:rPr lang="vi-VN" sz="2400" dirty="0" smtClean="0">
                <a:effectLst>
                  <a:outerShdw blurRad="38100" dist="38100" dir="2700000" algn="tl">
                    <a:srgbClr val="000000">
                      <a:alpha val="43137"/>
                    </a:srgbClr>
                  </a:outerShdw>
                </a:effectLst>
                <a:latin typeface="Arial" pitchFamily="34" charset="0"/>
                <a:cs typeface="Arial" pitchFamily="34" charset="0"/>
              </a:rPr>
              <a:t> </a:t>
            </a:r>
            <a:r>
              <a:rPr lang="vi-VN" sz="2400" dirty="0">
                <a:effectLst>
                  <a:outerShdw blurRad="38100" dist="38100" dir="2700000" algn="tl">
                    <a:srgbClr val="000000">
                      <a:alpha val="43137"/>
                    </a:srgbClr>
                  </a:outerShdw>
                </a:effectLst>
                <a:latin typeface="Arial" pitchFamily="34" charset="0"/>
                <a:cs typeface="Arial" pitchFamily="34" charset="0"/>
              </a:rPr>
              <a:t>școală – familie</a:t>
            </a:r>
            <a:r>
              <a:rPr lang="vi-VN" sz="2400" dirty="0">
                <a:latin typeface="Arial" pitchFamily="34" charset="0"/>
                <a:cs typeface="Arial" pitchFamily="34" charset="0"/>
              </a:rPr>
              <a:t> mult mai centrat pe obiective și mai puțin pe furnizarea de resurse pentru buna funcționare a procesului de </a:t>
            </a:r>
            <a:r>
              <a:rPr lang="vi-VN" sz="2400" dirty="0" smtClean="0">
                <a:latin typeface="Arial" pitchFamily="34" charset="0"/>
                <a:cs typeface="Arial" pitchFamily="34" charset="0"/>
              </a:rPr>
              <a:t>învățământ</a:t>
            </a:r>
            <a:r>
              <a:rPr lang="ro-RO" sz="2400" dirty="0" smtClean="0">
                <a:latin typeface="Arial" pitchFamily="34" charset="0"/>
                <a:cs typeface="Arial" pitchFamily="34" charset="0"/>
              </a:rPr>
              <a:t>.</a:t>
            </a:r>
          </a:p>
          <a:p>
            <a:pPr algn="just">
              <a:buBlip>
                <a:blip r:embed="rId2"/>
              </a:buBlip>
            </a:pPr>
            <a:r>
              <a:rPr lang="vi-VN" sz="2400" dirty="0">
                <a:latin typeface="Arial" pitchFamily="34" charset="0"/>
                <a:cs typeface="Arial" pitchFamily="34" charset="0"/>
              </a:rPr>
              <a:t>Ceea ce această criză aduce cel mai mult în prim plan este necesitatea unui </a:t>
            </a:r>
            <a:r>
              <a:rPr lang="vi-VN" sz="2400" dirty="0">
                <a:effectLst>
                  <a:outerShdw blurRad="38100" dist="38100" dir="2700000" algn="tl">
                    <a:srgbClr val="000000">
                      <a:alpha val="43137"/>
                    </a:srgbClr>
                  </a:outerShdw>
                </a:effectLst>
                <a:latin typeface="Arial" pitchFamily="34" charset="0"/>
                <a:cs typeface="Arial" pitchFamily="34" charset="0"/>
              </a:rPr>
              <a:t>leadership eficient </a:t>
            </a:r>
            <a:r>
              <a:rPr lang="vi-VN" sz="2400" dirty="0" smtClean="0">
                <a:latin typeface="Arial" pitchFamily="34" charset="0"/>
                <a:cs typeface="Arial" pitchFamily="34" charset="0"/>
              </a:rPr>
              <a:t>în</a:t>
            </a:r>
            <a:r>
              <a:rPr lang="ro-RO" sz="2400" dirty="0" smtClean="0">
                <a:latin typeface="Arial" pitchFamily="34" charset="0"/>
                <a:cs typeface="Arial" pitchFamily="34" charset="0"/>
              </a:rPr>
              <a:t> această perioadă plină de incertitudine în care oamenii caută echilibrul, stabilitatea. Rolul managerului este </a:t>
            </a:r>
            <a:r>
              <a:rPr lang="vi-VN" sz="2400" dirty="0" smtClean="0">
                <a:latin typeface="Arial" pitchFamily="34" charset="0"/>
                <a:cs typeface="Arial" pitchFamily="34" charset="0"/>
              </a:rPr>
              <a:t>să </a:t>
            </a:r>
            <a:r>
              <a:rPr lang="vi-VN" sz="2400" dirty="0">
                <a:latin typeface="Arial" pitchFamily="34" charset="0"/>
                <a:cs typeface="Arial" pitchFamily="34" charset="0"/>
              </a:rPr>
              <a:t>concentreze resursele, să construiască capacități și să creeze un climat </a:t>
            </a:r>
            <a:r>
              <a:rPr lang="vi-VN" sz="2400" dirty="0" smtClean="0">
                <a:latin typeface="Arial" pitchFamily="34" charset="0"/>
                <a:cs typeface="Arial" pitchFamily="34" charset="0"/>
              </a:rPr>
              <a:t>adecvat</a:t>
            </a:r>
            <a:r>
              <a:rPr lang="vi-VN" sz="2400" dirty="0">
                <a:latin typeface="Arial" pitchFamily="34" charset="0"/>
                <a:cs typeface="Arial" pitchFamily="34" charset="0"/>
              </a:rPr>
              <a:t>, cu măsuri de responsabilitate menite să încurajeze și să faciliteze inovarea și dezvoltarea, mai degrabă decât conformitatea. </a:t>
            </a:r>
            <a:endParaRPr lang="ro-RO" sz="2400" dirty="0">
              <a:latin typeface="Arial" pitchFamily="34" charset="0"/>
              <a:cs typeface="Arial" pitchFamily="34" charset="0"/>
            </a:endParaRPr>
          </a:p>
        </p:txBody>
      </p:sp>
    </p:spTree>
    <p:extLst>
      <p:ext uri="{BB962C8B-B14F-4D97-AF65-F5344CB8AC3E}">
        <p14:creationId xmlns:p14="http://schemas.microsoft.com/office/powerpoint/2010/main" xmlns="" val="394299706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lnSpcReduction="10000"/>
          </a:bodyPr>
          <a:lstStyle/>
          <a:p>
            <a:pPr marL="0" indent="0" algn="just">
              <a:buNone/>
            </a:pPr>
            <a:r>
              <a:rPr lang="ro-RO" dirty="0" smtClean="0"/>
              <a:t>         </a:t>
            </a:r>
            <a:r>
              <a:rPr lang="ro-RO" dirty="0" smtClean="0">
                <a:latin typeface="Arial" pitchFamily="34" charset="0"/>
                <a:cs typeface="Arial" pitchFamily="34" charset="0"/>
              </a:rPr>
              <a:t>Marea provocare a acestei perioade </a:t>
            </a:r>
            <a:r>
              <a:rPr lang="vi-VN" dirty="0">
                <a:latin typeface="Arial" pitchFamily="34" charset="0"/>
                <a:cs typeface="Arial" pitchFamily="34" charset="0"/>
              </a:rPr>
              <a:t>este ca profesorii să rămână conectați cu elevii </a:t>
            </a:r>
            <a:r>
              <a:rPr lang="vi-VN" dirty="0" smtClean="0">
                <a:latin typeface="Arial" pitchFamily="34" charset="0"/>
                <a:cs typeface="Arial" pitchFamily="34" charset="0"/>
              </a:rPr>
              <a:t>lor</a:t>
            </a:r>
            <a:r>
              <a:rPr lang="ro-RO" dirty="0" smtClean="0">
                <a:latin typeface="Arial" pitchFamily="34" charset="0"/>
                <a:cs typeface="Arial" pitchFamily="34" charset="0"/>
              </a:rPr>
              <a:t>, </a:t>
            </a:r>
            <a:r>
              <a:rPr lang="vi-VN" dirty="0" smtClean="0">
                <a:latin typeface="Arial" pitchFamily="34" charset="0"/>
                <a:cs typeface="Arial" pitchFamily="34" charset="0"/>
              </a:rPr>
              <a:t>pentru </a:t>
            </a:r>
            <a:r>
              <a:rPr lang="vi-VN" dirty="0">
                <a:latin typeface="Arial" pitchFamily="34" charset="0"/>
                <a:cs typeface="Arial" pitchFamily="34" charset="0"/>
              </a:rPr>
              <a:t>a ajuta generația următoare să își realizeze visele și să ne modeleze viitorul.</a:t>
            </a:r>
            <a:endParaRPr lang="ro-RO" dirty="0" smtClean="0">
              <a:latin typeface="Arial" pitchFamily="34" charset="0"/>
              <a:cs typeface="Arial" pitchFamily="34" charset="0"/>
            </a:endParaRPr>
          </a:p>
          <a:p>
            <a:pPr marL="0" indent="0" algn="just">
              <a:buNone/>
            </a:pPr>
            <a:r>
              <a:rPr lang="ro-RO" dirty="0">
                <a:latin typeface="Arial" pitchFamily="34" charset="0"/>
                <a:cs typeface="Arial" pitchFamily="34" charset="0"/>
              </a:rPr>
              <a:t> </a:t>
            </a:r>
            <a:r>
              <a:rPr lang="ro-RO" dirty="0" smtClean="0">
                <a:latin typeface="Arial" pitchFamily="34" charset="0"/>
                <a:cs typeface="Arial" pitchFamily="34" charset="0"/>
              </a:rPr>
              <a:t>        E</a:t>
            </a:r>
            <a:r>
              <a:rPr lang="vi-VN" dirty="0" smtClean="0">
                <a:latin typeface="Arial" pitchFamily="34" charset="0"/>
                <a:cs typeface="Arial" pitchFamily="34" charset="0"/>
              </a:rPr>
              <a:t>ste </a:t>
            </a:r>
            <a:r>
              <a:rPr lang="vi-VN" dirty="0">
                <a:latin typeface="Arial" pitchFamily="34" charset="0"/>
                <a:cs typeface="Arial" pitchFamily="34" charset="0"/>
              </a:rPr>
              <a:t>evident că </a:t>
            </a:r>
            <a:r>
              <a:rPr lang="vi-VN" dirty="0">
                <a:effectLst>
                  <a:outerShdw blurRad="38100" dist="38100" dir="2700000" algn="tl">
                    <a:srgbClr val="000000">
                      <a:alpha val="43137"/>
                    </a:srgbClr>
                  </a:outerShdw>
                </a:effectLst>
                <a:latin typeface="Arial" pitchFamily="34" charset="0"/>
                <a:cs typeface="Arial" pitchFamily="34" charset="0"/>
              </a:rPr>
              <a:t>școala</a:t>
            </a:r>
            <a:r>
              <a:rPr lang="vi-VN" dirty="0">
                <a:latin typeface="Arial" pitchFamily="34" charset="0"/>
                <a:cs typeface="Arial" pitchFamily="34" charset="0"/>
              </a:rPr>
              <a:t> – chiar și repoziționată în zona digitală – </a:t>
            </a:r>
            <a:r>
              <a:rPr lang="vi-VN" dirty="0">
                <a:effectLst>
                  <a:outerShdw blurRad="38100" dist="38100" dir="2700000" algn="tl">
                    <a:srgbClr val="000000">
                      <a:alpha val="43137"/>
                    </a:srgbClr>
                  </a:outerShdw>
                </a:effectLst>
                <a:latin typeface="Arial" pitchFamily="34" charset="0"/>
                <a:cs typeface="Arial" pitchFamily="34" charset="0"/>
              </a:rPr>
              <a:t>trebuie să continue</a:t>
            </a:r>
            <a:r>
              <a:rPr lang="vi-VN" dirty="0">
                <a:latin typeface="Arial" pitchFamily="34" charset="0"/>
                <a:cs typeface="Arial" pitchFamily="34" charset="0"/>
              </a:rPr>
              <a:t> să reprezinte pentru elev o resursă de </a:t>
            </a:r>
            <a:r>
              <a:rPr lang="vi-VN" dirty="0" smtClean="0">
                <a:latin typeface="Arial" pitchFamily="34" charset="0"/>
                <a:cs typeface="Arial" pitchFamily="34" charset="0"/>
              </a:rPr>
              <a:t>siguranță.</a:t>
            </a:r>
            <a:endParaRPr lang="ro-RO" dirty="0">
              <a:latin typeface="Arial" pitchFamily="34" charset="0"/>
              <a:cs typeface="Arial" pitchFamily="34" charset="0"/>
            </a:endParaRPr>
          </a:p>
        </p:txBody>
      </p:sp>
    </p:spTree>
    <p:extLst>
      <p:ext uri="{BB962C8B-B14F-4D97-AF65-F5344CB8AC3E}">
        <p14:creationId xmlns:p14="http://schemas.microsoft.com/office/powerpoint/2010/main" xmlns="" val="23375839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944562"/>
          </a:xfrm>
        </p:spPr>
        <p:txBody>
          <a:bodyPr>
            <a:noAutofit/>
          </a:bodyPr>
          <a:lstStyle/>
          <a:p>
            <a:pPr algn="l"/>
            <a:r>
              <a:rPr lang="ro-RO" sz="3600" b="1" dirty="0" smtClean="0">
                <a:latin typeface="Times New Roman" pitchFamily="18" charset="0"/>
                <a:cs typeface="Times New Roman" pitchFamily="18" charset="0"/>
              </a:rPr>
              <a:t>Repere bibliografice:</a:t>
            </a:r>
            <a:br>
              <a:rPr lang="ro-RO" sz="3600" b="1" dirty="0" smtClean="0">
                <a:latin typeface="Times New Roman" pitchFamily="18" charset="0"/>
                <a:cs typeface="Times New Roman" pitchFamily="18" charset="0"/>
              </a:rPr>
            </a:br>
            <a:endParaRPr lang="ro-RO"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229600" cy="4525963"/>
          </a:xfrm>
        </p:spPr>
        <p:txBody>
          <a:bodyPr>
            <a:normAutofit fontScale="62500" lnSpcReduction="20000"/>
          </a:bodyPr>
          <a:lstStyle/>
          <a:p>
            <a:pPr>
              <a:buFont typeface="Wingdings" pitchFamily="2" charset="2"/>
              <a:buChar char="ü"/>
            </a:pPr>
            <a:r>
              <a:rPr lang="ro-RO" u="sng" dirty="0">
                <a:hlinkClick r:id="rId2"/>
              </a:rPr>
              <a:t>https://</a:t>
            </a:r>
            <a:r>
              <a:rPr lang="ro-RO" u="sng" dirty="0" smtClean="0">
                <a:hlinkClick r:id="rId2"/>
              </a:rPr>
              <a:t>www.revistasinteza.ro/raport-despre-educatia-din-timpul-pandemiei-raspunsuri-la-criza-nesfarsita-a-sistemului-educational-romanesc</a:t>
            </a:r>
            <a:endParaRPr lang="ro-RO" dirty="0"/>
          </a:p>
          <a:p>
            <a:pPr>
              <a:buFont typeface="Wingdings" pitchFamily="2" charset="2"/>
              <a:buChar char="ü"/>
            </a:pPr>
            <a:r>
              <a:rPr lang="ro-RO" u="sng" dirty="0" smtClean="0">
                <a:hlinkClick r:id="rId3"/>
              </a:rPr>
              <a:t>http</a:t>
            </a:r>
            <a:r>
              <a:rPr lang="ro-RO" u="sng" dirty="0">
                <a:hlinkClick r:id="rId3"/>
              </a:rPr>
              <a:t>://</a:t>
            </a:r>
            <a:r>
              <a:rPr lang="ro-RO" u="sng" dirty="0" smtClean="0">
                <a:hlinkClick r:id="rId3"/>
              </a:rPr>
              <a:t>snspa.ro/wp-content/uploads/2020/04/Policy-note-educatie_final.pdf</a:t>
            </a:r>
            <a:endParaRPr lang="ro-RO" dirty="0"/>
          </a:p>
          <a:p>
            <a:pPr>
              <a:buFont typeface="Wingdings" pitchFamily="2" charset="2"/>
              <a:buChar char="ü"/>
            </a:pPr>
            <a:r>
              <a:rPr lang="ro-RO" u="sng" dirty="0" smtClean="0">
                <a:hlinkClick r:id="rId4"/>
              </a:rPr>
              <a:t>https</a:t>
            </a:r>
            <a:r>
              <a:rPr lang="ro-RO" u="sng" dirty="0">
                <a:hlinkClick r:id="rId4"/>
              </a:rPr>
              <a:t>://</a:t>
            </a:r>
            <a:r>
              <a:rPr lang="ro-RO" u="sng" dirty="0" smtClean="0">
                <a:hlinkClick r:id="rId4"/>
              </a:rPr>
              <a:t>unibuc.ro/scoala-de-acasa-o-provocare-noua-pentru-elevi-si-o-oportunitate-pentru-profesori/</a:t>
            </a:r>
            <a:endParaRPr lang="ro-RO" dirty="0"/>
          </a:p>
          <a:p>
            <a:pPr>
              <a:buFont typeface="Wingdings" pitchFamily="2" charset="2"/>
              <a:buChar char="ü"/>
            </a:pPr>
            <a:r>
              <a:rPr lang="ro-RO" u="sng" dirty="0" smtClean="0">
                <a:hlinkClick r:id="rId5"/>
              </a:rPr>
              <a:t>https</a:t>
            </a:r>
            <a:r>
              <a:rPr lang="ro-RO" u="sng" dirty="0">
                <a:hlinkClick r:id="rId5"/>
              </a:rPr>
              <a:t>://</a:t>
            </a:r>
            <a:r>
              <a:rPr lang="ro-RO" u="sng" dirty="0" smtClean="0">
                <a:hlinkClick r:id="rId5"/>
              </a:rPr>
              <a:t>www.forbes.ro/educatia-carantina-intre-provocari-si-oportunitati-159941</a:t>
            </a:r>
            <a:endParaRPr lang="ro-RO" dirty="0"/>
          </a:p>
          <a:p>
            <a:pPr>
              <a:buFont typeface="Wingdings" pitchFamily="2" charset="2"/>
              <a:buChar char="ü"/>
            </a:pPr>
            <a:r>
              <a:rPr lang="ro-RO" u="sng" dirty="0" smtClean="0">
                <a:hlinkClick r:id="rId6"/>
              </a:rPr>
              <a:t>https</a:t>
            </a:r>
            <a:r>
              <a:rPr lang="ro-RO" u="sng" dirty="0">
                <a:hlinkClick r:id="rId6"/>
              </a:rPr>
              <a:t>://</a:t>
            </a:r>
            <a:r>
              <a:rPr lang="ro-RO" u="sng" dirty="0" smtClean="0">
                <a:hlinkClick r:id="rId6"/>
              </a:rPr>
              <a:t>www.psih.uaic.ro/wp-content/uploads/sc_onl_rap_apr_2020.pdf</a:t>
            </a:r>
            <a:endParaRPr lang="ro-RO" u="sng" dirty="0" smtClean="0"/>
          </a:p>
          <a:p>
            <a:pPr>
              <a:buFont typeface="Wingdings" pitchFamily="2" charset="2"/>
              <a:buChar char="ü"/>
            </a:pPr>
            <a:r>
              <a:rPr lang="ro-RO" dirty="0">
                <a:hlinkClick r:id="rId7"/>
              </a:rPr>
              <a:t>https://</a:t>
            </a:r>
            <a:r>
              <a:rPr lang="ro-RO" dirty="0" smtClean="0">
                <a:hlinkClick r:id="rId7"/>
              </a:rPr>
              <a:t>eacea.ec.europa.eu/national-policies/eurydice/content/how-covid-19-affecting-schools-europe_en</a:t>
            </a:r>
            <a:endParaRPr lang="ro-RO" dirty="0" smtClean="0"/>
          </a:p>
          <a:p>
            <a:pPr>
              <a:buFont typeface="Wingdings" pitchFamily="2" charset="2"/>
              <a:buChar char="ü"/>
            </a:pPr>
            <a:r>
              <a:rPr lang="ro-RO" dirty="0">
                <a:hlinkClick r:id="rId8"/>
              </a:rPr>
              <a:t>https://</a:t>
            </a:r>
            <a:r>
              <a:rPr lang="ro-RO" dirty="0" smtClean="0">
                <a:hlinkClick r:id="rId8"/>
              </a:rPr>
              <a:t>www.salvaticopiii.ro/sci-ro/files/92/928f0bff-bffa-447a-9a27-df979ba1008f.pdf</a:t>
            </a:r>
            <a:endParaRPr lang="ro-RO" dirty="0" smtClean="0"/>
          </a:p>
          <a:p>
            <a:pPr>
              <a:buFont typeface="Wingdings" pitchFamily="2" charset="2"/>
              <a:buChar char="ü"/>
            </a:pPr>
            <a:r>
              <a:rPr lang="ro-RO" dirty="0">
                <a:hlinkClick r:id="rId9"/>
              </a:rPr>
              <a:t>https://oecdedutoday.com/how-teachers-school-systems-respond-coronavirus-talis</a:t>
            </a:r>
            <a:r>
              <a:rPr lang="ro-RO" dirty="0" smtClean="0">
                <a:hlinkClick r:id="rId9"/>
              </a:rPr>
              <a:t>/</a:t>
            </a:r>
            <a:endParaRPr lang="ro-RO" dirty="0" smtClean="0"/>
          </a:p>
          <a:p>
            <a:pPr>
              <a:buFont typeface="Wingdings" pitchFamily="2" charset="2"/>
              <a:buChar char="ü"/>
            </a:pPr>
            <a:endParaRPr lang="ro-RO" dirty="0" smtClean="0"/>
          </a:p>
          <a:p>
            <a:pPr>
              <a:buFont typeface="Wingdings" pitchFamily="2" charset="2"/>
              <a:buChar char="ü"/>
            </a:pPr>
            <a:endParaRPr lang="ro-RO" dirty="0"/>
          </a:p>
        </p:txBody>
      </p:sp>
    </p:spTree>
    <p:extLst>
      <p:ext uri="{BB962C8B-B14F-4D97-AF65-F5344CB8AC3E}">
        <p14:creationId xmlns:p14="http://schemas.microsoft.com/office/powerpoint/2010/main" xmlns="" val="30058530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p:cTn id="55"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p:cTn id="6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p:cTn id="7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anim calcmode="lin" valueType="num">
                                      <p:cBhvr>
                                        <p:cTn id="9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6" end="6"/>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
                                            <p:txEl>
                                              <p:pRg st="7" end="7"/>
                                            </p:txEl>
                                          </p:spTgt>
                                        </p:tgtEl>
                                        <p:attrNameLst>
                                          <p:attrName>style.visibility</p:attrName>
                                        </p:attrNameLst>
                                      </p:cBhvr>
                                      <p:to>
                                        <p:strVal val="visible"/>
                                      </p:to>
                                    </p:set>
                                    <p:anim calcmode="lin" valueType="num">
                                      <p:cBhvr>
                                        <p:cTn id="103"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7115" y="1143000"/>
            <a:ext cx="6477051" cy="1219200"/>
          </a:xfrm>
        </p:spPr>
        <p:txBody>
          <a:bodyPr>
            <a:normAutofit fontScale="90000"/>
          </a:bodyPr>
          <a:lstStyle/>
          <a:p>
            <a:r>
              <a:rPr lang="ro-RO" dirty="0" smtClean="0">
                <a:latin typeface="Arial Black" pitchFamily="34" charset="0"/>
              </a:rPr>
              <a:t/>
            </a:r>
            <a:br>
              <a:rPr lang="ro-RO" dirty="0" smtClean="0">
                <a:latin typeface="Arial Black" pitchFamily="34" charset="0"/>
              </a:rPr>
            </a:br>
            <a:r>
              <a:rPr lang="ro-RO" dirty="0" smtClean="0">
                <a:latin typeface="Arial Black" pitchFamily="34" charset="0"/>
              </a:rPr>
              <a:t/>
            </a:r>
            <a:br>
              <a:rPr lang="ro-RO" dirty="0" smtClean="0">
                <a:latin typeface="Arial Black" pitchFamily="34" charset="0"/>
              </a:rPr>
            </a:br>
            <a:r>
              <a:rPr lang="ro-RO" sz="4100" dirty="0" smtClean="0">
                <a:solidFill>
                  <a:srgbClr val="FF0000"/>
                </a:solidFill>
                <a:latin typeface="Arial Black" pitchFamily="34" charset="0"/>
              </a:rPr>
              <a:t>Învățământul românesc </a:t>
            </a:r>
            <a:r>
              <a:rPr lang="ro-RO" sz="4100" dirty="0" smtClean="0">
                <a:latin typeface="Arial Black" pitchFamily="34" charset="0"/>
              </a:rPr>
              <a:t/>
            </a:r>
            <a:br>
              <a:rPr lang="ro-RO" sz="4100" dirty="0" smtClean="0">
                <a:latin typeface="Arial Black" pitchFamily="34" charset="0"/>
              </a:rPr>
            </a:br>
            <a:r>
              <a:rPr lang="ro-RO" sz="4100" dirty="0" smtClean="0">
                <a:latin typeface="Arial Black" pitchFamily="34" charset="0"/>
              </a:rPr>
              <a:t>în </a:t>
            </a:r>
            <a:br>
              <a:rPr lang="ro-RO" sz="4100" dirty="0" smtClean="0">
                <a:latin typeface="Arial Black" pitchFamily="34" charset="0"/>
              </a:rPr>
            </a:br>
            <a:r>
              <a:rPr lang="ro-RO" sz="4100" dirty="0" smtClean="0">
                <a:solidFill>
                  <a:schemeClr val="accent1">
                    <a:lumMod val="75000"/>
                  </a:schemeClr>
                </a:solidFill>
                <a:latin typeface="Arial Black" pitchFamily="34" charset="0"/>
              </a:rPr>
              <a:t>perioada pandemiei</a:t>
            </a:r>
            <a:endParaRPr lang="ro-RO" sz="4100" dirty="0">
              <a:solidFill>
                <a:schemeClr val="accent1">
                  <a:lumMod val="75000"/>
                </a:schemeClr>
              </a:solidFill>
            </a:endParaRPr>
          </a:p>
        </p:txBody>
      </p:sp>
      <p:sp>
        <p:nvSpPr>
          <p:cNvPr id="4" name="WordArt 6"/>
          <p:cNvSpPr>
            <a:spLocks noChangeArrowheads="1" noChangeShapeType="1" noTextEdit="1"/>
          </p:cNvSpPr>
          <p:nvPr/>
        </p:nvSpPr>
        <p:spPr bwMode="auto">
          <a:xfrm>
            <a:off x="1600200" y="3693162"/>
            <a:ext cx="6096000" cy="771928"/>
          </a:xfrm>
          <a:prstGeom prst="rect">
            <a:avLst/>
          </a:prstGeom>
          <a:solidFill>
            <a:srgbClr val="00B0F0">
              <a:alpha val="3000"/>
            </a:srgbClr>
          </a:solidFill>
          <a:effectLst>
            <a:outerShdw blurRad="50800" dist="50800" dir="5400000" algn="ctr" rotWithShape="0">
              <a:srgbClr val="FFC000"/>
            </a:outerShdw>
          </a:effectLst>
        </p:spPr>
        <p:txBody>
          <a:bodyPr wrap="none" fromWordArt="1">
            <a:prstTxWarp prst="textWave1">
              <a:avLst>
                <a:gd name="adj1" fmla="val 19398"/>
                <a:gd name="adj2" fmla="val -2415"/>
              </a:avLst>
            </a:prstTxWarp>
          </a:bodyPr>
          <a:lstStyle/>
          <a:p>
            <a:pPr algn="ctr" rtl="0">
              <a:buNone/>
            </a:pPr>
            <a:r>
              <a:rPr lang="vi-VN" sz="3600" b="1" kern="10" spc="0" dirty="0" smtClean="0">
                <a:ln>
                  <a:noFill/>
                </a:ln>
                <a:solidFill>
                  <a:srgbClr val="C00000"/>
                </a:solidFill>
                <a:effectLst>
                  <a:outerShdw dist="53882" dir="2700000" algn="ctr" rotWithShape="0">
                    <a:srgbClr val="C0C0C0">
                      <a:alpha val="80000"/>
                    </a:srgbClr>
                  </a:outerShdw>
                </a:effectLst>
                <a:latin typeface="Times New Roman"/>
                <a:cs typeface="Times New Roman"/>
              </a:rPr>
              <a:t>-</a:t>
            </a:r>
            <a:r>
              <a:rPr lang="vi-VN" sz="3600" b="1" kern="10" spc="0" dirty="0" smtClean="0">
                <a:ln>
                  <a:noFill/>
                </a:ln>
                <a:solidFill>
                  <a:srgbClr val="00B050"/>
                </a:solidFill>
                <a:effectLst>
                  <a:outerShdw dist="53882" dir="2700000" algn="ctr" rotWithShape="0">
                    <a:srgbClr val="C0C0C0">
                      <a:alpha val="80000"/>
                    </a:srgbClr>
                  </a:outerShdw>
                </a:effectLst>
                <a:latin typeface="Times New Roman"/>
                <a:cs typeface="Times New Roman"/>
              </a:rPr>
              <a:t>provocări</a:t>
            </a:r>
            <a:r>
              <a:rPr lang="vi-VN" sz="3600" b="1" kern="10" spc="0" dirty="0" smtClean="0">
                <a:ln>
                  <a:noFill/>
                </a:ln>
                <a:solidFill>
                  <a:srgbClr val="C00000"/>
                </a:solidFill>
                <a:effectLst>
                  <a:outerShdw dist="53882" dir="2700000" algn="ctr" rotWithShape="0">
                    <a:srgbClr val="C0C0C0">
                      <a:alpha val="80000"/>
                    </a:srgbClr>
                  </a:outerShdw>
                </a:effectLst>
                <a:latin typeface="Times New Roman"/>
                <a:cs typeface="Times New Roman"/>
              </a:rPr>
              <a:t> și </a:t>
            </a:r>
            <a:r>
              <a:rPr lang="vi-VN" sz="3600" b="1" kern="10" spc="0" dirty="0" smtClean="0">
                <a:ln>
                  <a:noFill/>
                </a:ln>
                <a:solidFill>
                  <a:srgbClr val="002060"/>
                </a:solidFill>
                <a:effectLst>
                  <a:outerShdw dist="53882" dir="2700000" algn="ctr" rotWithShape="0">
                    <a:srgbClr val="C0C0C0">
                      <a:alpha val="80000"/>
                    </a:srgbClr>
                  </a:outerShdw>
                </a:effectLst>
                <a:latin typeface="Times New Roman"/>
                <a:cs typeface="Times New Roman"/>
              </a:rPr>
              <a:t>perspective-</a:t>
            </a:r>
            <a:endParaRPr lang="ro-RO" sz="3600" b="1" kern="10" spc="0" dirty="0">
              <a:ln>
                <a:noFill/>
              </a:ln>
              <a:solidFill>
                <a:srgbClr val="002060"/>
              </a:solidFill>
              <a:effectLst>
                <a:outerShdw dist="53882" dir="2700000" algn="ctr" rotWithShape="0">
                  <a:srgbClr val="C0C0C0">
                    <a:alpha val="80000"/>
                  </a:srgbClr>
                </a:outerShdw>
              </a:effectLst>
              <a:latin typeface="Times New Roman"/>
              <a:cs typeface="Times New Roman"/>
            </a:endParaRPr>
          </a:p>
        </p:txBody>
      </p:sp>
    </p:spTree>
    <p:extLst>
      <p:ext uri="{BB962C8B-B14F-4D97-AF65-F5344CB8AC3E}">
        <p14:creationId xmlns:p14="http://schemas.microsoft.com/office/powerpoint/2010/main" xmlns="" val="316043885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0" indent="0" algn="ctr">
              <a:buNone/>
            </a:pPr>
            <a:endParaRPr lang="ro-RO" dirty="0"/>
          </a:p>
          <a:p>
            <a:pPr marL="0" indent="0" algn="ctr">
              <a:buNone/>
            </a:pPr>
            <a:r>
              <a:rPr lang="ro-RO" sz="4000" dirty="0" smtClean="0"/>
              <a:t>Vă mulțumesc pentru atenție!</a:t>
            </a:r>
          </a:p>
          <a:p>
            <a:pPr marL="0" indent="0">
              <a:buNone/>
            </a:pPr>
            <a:endParaRPr lang="ro-RO" dirty="0"/>
          </a:p>
          <a:p>
            <a:pPr marL="0" indent="0">
              <a:buNone/>
            </a:pPr>
            <a:endParaRPr lang="ro-RO" dirty="0"/>
          </a:p>
        </p:txBody>
      </p:sp>
      <p:pic>
        <p:nvPicPr>
          <p:cNvPr id="5" name="js-masrw-main-image" descr="https://images-na.ssl-images-amazon.com/images/I/715vwvP5ZEL.png"/>
          <p:cNvPicPr/>
          <p:nvPr/>
        </p:nvPicPr>
        <p:blipFill>
          <a:blip r:embed="rId2">
            <a:extLst>
              <a:ext uri="{28A0092B-C50C-407E-A947-70E740481C1C}">
                <a14:useLocalDpi xmlns:a14="http://schemas.microsoft.com/office/drawing/2010/main" xmlns="" val="0"/>
              </a:ext>
            </a:extLst>
          </a:blip>
          <a:srcRect/>
          <a:stretch>
            <a:fillRect/>
          </a:stretch>
        </p:blipFill>
        <p:spPr bwMode="auto">
          <a:xfrm>
            <a:off x="2909454" y="2670462"/>
            <a:ext cx="2729345" cy="2815937"/>
          </a:xfrm>
          <a:prstGeom prst="rect">
            <a:avLst/>
          </a:prstGeom>
          <a:noFill/>
          <a:ln>
            <a:noFill/>
          </a:ln>
        </p:spPr>
      </p:pic>
    </p:spTree>
    <p:extLst>
      <p:ext uri="{BB962C8B-B14F-4D97-AF65-F5344CB8AC3E}">
        <p14:creationId xmlns:p14="http://schemas.microsoft.com/office/powerpoint/2010/main" xmlns="" val="211237758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396"/>
            <a:ext cx="8229600" cy="4525963"/>
          </a:xfrm>
        </p:spPr>
        <p:txBody>
          <a:bodyPr>
            <a:normAutofit/>
          </a:bodyPr>
          <a:lstStyle/>
          <a:p>
            <a:pPr marL="0" indent="0">
              <a:buNone/>
            </a:pPr>
            <a:endParaRPr lang="ro-RO" sz="2400" i="1" dirty="0" smtClean="0">
              <a:effectLst>
                <a:outerShdw blurRad="38100" dist="38100" dir="2700000" algn="tl">
                  <a:srgbClr val="000000">
                    <a:alpha val="43137"/>
                  </a:srgbClr>
                </a:outerShdw>
              </a:effectLst>
            </a:endParaRPr>
          </a:p>
          <a:p>
            <a:pPr marL="0" indent="0">
              <a:buNone/>
            </a:pPr>
            <a:r>
              <a:rPr lang="ro-RO" sz="2400" i="1" dirty="0" smtClean="0">
                <a:effectLst>
                  <a:outerShdw blurRad="38100" dist="38100" dir="2700000" algn="tl">
                    <a:srgbClr val="000000">
                      <a:alpha val="43137"/>
                    </a:srgbClr>
                  </a:outerShdw>
                </a:effectLst>
              </a:rPr>
              <a:t>Inspector Școlar General</a:t>
            </a:r>
            <a:r>
              <a:rPr lang="ro-RO" sz="2400" dirty="0" smtClean="0"/>
              <a:t>: Prof. dr. Maria </a:t>
            </a:r>
            <a:r>
              <a:rPr lang="ro-RO" sz="2400" b="1" dirty="0" smtClean="0"/>
              <a:t>Cochină</a:t>
            </a:r>
          </a:p>
          <a:p>
            <a:pPr marL="0" indent="0">
              <a:buNone/>
            </a:pPr>
            <a:r>
              <a:rPr lang="ro-RO" sz="2400" i="1" dirty="0" smtClean="0">
                <a:effectLst>
                  <a:outerShdw blurRad="38100" dist="38100" dir="2700000" algn="tl">
                    <a:srgbClr val="000000">
                      <a:alpha val="43137"/>
                    </a:srgbClr>
                  </a:outerShdw>
                </a:effectLst>
              </a:rPr>
              <a:t>Inspector școlar Management educațional: </a:t>
            </a:r>
            <a:r>
              <a:rPr lang="ro-RO" sz="2400" dirty="0" smtClean="0"/>
              <a:t>Prof. Marian </a:t>
            </a:r>
            <a:r>
              <a:rPr lang="ro-RO" sz="2400" b="1" dirty="0" smtClean="0"/>
              <a:t>Staicu</a:t>
            </a:r>
          </a:p>
          <a:p>
            <a:pPr marL="0" indent="0">
              <a:buNone/>
            </a:pPr>
            <a:r>
              <a:rPr lang="ro-RO" sz="2400" i="1" dirty="0" smtClean="0">
                <a:effectLst>
                  <a:outerShdw blurRad="38100" dist="38100" dir="2700000" algn="tl">
                    <a:srgbClr val="000000">
                      <a:alpha val="43137"/>
                    </a:srgbClr>
                  </a:outerShdw>
                </a:effectLst>
              </a:rPr>
              <a:t>Coordonator: </a:t>
            </a:r>
            <a:r>
              <a:rPr lang="ro-RO" sz="2400" dirty="0" smtClean="0"/>
              <a:t>Prof. Aurel </a:t>
            </a:r>
            <a:r>
              <a:rPr lang="ro-RO" sz="2400" b="1" dirty="0" smtClean="0"/>
              <a:t>Popescu</a:t>
            </a:r>
          </a:p>
          <a:p>
            <a:pPr marL="0" indent="0">
              <a:buNone/>
            </a:pPr>
            <a:endParaRPr lang="ro-RO" sz="2400" dirty="0" smtClean="0"/>
          </a:p>
          <a:p>
            <a:pPr marL="0" indent="0" algn="r">
              <a:buNone/>
            </a:pPr>
            <a:r>
              <a:rPr lang="ro-RO" sz="2400" i="1" dirty="0" smtClean="0">
                <a:effectLst>
                  <a:outerShdw blurRad="38100" dist="38100" dir="2700000" algn="tl">
                    <a:srgbClr val="000000">
                      <a:alpha val="43137"/>
                    </a:srgbClr>
                  </a:outerShdw>
                </a:effectLst>
              </a:rPr>
              <a:t>Director: </a:t>
            </a:r>
            <a:r>
              <a:rPr lang="ro-RO" sz="2400" dirty="0" smtClean="0"/>
              <a:t>Prof. Adriana-Cristina </a:t>
            </a:r>
            <a:r>
              <a:rPr lang="ro-RO" sz="2400" b="1" dirty="0" smtClean="0"/>
              <a:t>Rădoi</a:t>
            </a:r>
          </a:p>
          <a:p>
            <a:pPr marL="0" indent="0" algn="r">
              <a:buNone/>
            </a:pPr>
            <a:r>
              <a:rPr lang="ro-RO" sz="2400" i="1" dirty="0" smtClean="0">
                <a:effectLst>
                  <a:outerShdw blurRad="38100" dist="38100" dir="2700000" algn="tl">
                    <a:srgbClr val="000000">
                      <a:alpha val="43137"/>
                    </a:srgbClr>
                  </a:outerShdw>
                </a:effectLst>
              </a:rPr>
              <a:t>Director adjunct:</a:t>
            </a:r>
            <a:r>
              <a:rPr lang="ro-RO" sz="2400" dirty="0" smtClean="0"/>
              <a:t> Prof. Daniela</a:t>
            </a:r>
            <a:r>
              <a:rPr lang="ro-RO" sz="2400" b="1" dirty="0"/>
              <a:t> Leahu-Morie </a:t>
            </a:r>
            <a:endParaRPr lang="ro-RO" sz="2400" dirty="0"/>
          </a:p>
        </p:txBody>
      </p:sp>
      <p:pic>
        <p:nvPicPr>
          <p:cNvPr id="4" name="Picture 3" descr="C:\Users\adriana\Desktop\Poze\Final.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06095" y="581613"/>
            <a:ext cx="1167245" cy="121696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adriana\Desktop\Poze\ISJ.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616250"/>
            <a:ext cx="1609725" cy="905510"/>
          </a:xfrm>
          <a:prstGeom prst="rect">
            <a:avLst/>
          </a:prstGeom>
          <a:noFill/>
          <a:ln>
            <a:noFill/>
          </a:ln>
        </p:spPr>
      </p:pic>
    </p:spTree>
    <p:extLst>
      <p:ext uri="{BB962C8B-B14F-4D97-AF65-F5344CB8AC3E}">
        <p14:creationId xmlns:p14="http://schemas.microsoft.com/office/powerpoint/2010/main" xmlns="" val="9990801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8596" y="1500174"/>
            <a:ext cx="8229600" cy="5257800"/>
          </a:xfrm>
        </p:spPr>
        <p:txBody>
          <a:bodyPr>
            <a:noAutofit/>
          </a:bodyPr>
          <a:lstStyle/>
          <a:p>
            <a:pPr marL="0" indent="0" algn="just">
              <a:buNone/>
            </a:pPr>
            <a:r>
              <a:rPr lang="ro-RO" sz="2200" dirty="0" smtClean="0">
                <a:latin typeface="Arial" pitchFamily="34" charset="0"/>
                <a:cs typeface="Arial" pitchFamily="34" charset="0"/>
              </a:rPr>
              <a:t>           Pandemia COVID-19, aflată încă </a:t>
            </a:r>
            <a:r>
              <a:rPr lang="ro-RO" sz="2200" dirty="0">
                <a:latin typeface="Arial" pitchFamily="34" charset="0"/>
                <a:cs typeface="Arial" pitchFamily="34" charset="0"/>
              </a:rPr>
              <a:t>în plină desfășurare, este o provocare actuală pentru întreaga </a:t>
            </a:r>
            <a:r>
              <a:rPr lang="ro-RO" sz="2200" dirty="0" smtClean="0">
                <a:latin typeface="Arial" pitchFamily="34" charset="0"/>
                <a:cs typeface="Arial" pitchFamily="34" charset="0"/>
              </a:rPr>
              <a:t>omenire, </a:t>
            </a:r>
            <a:r>
              <a:rPr lang="ro-RO" sz="2200" dirty="0">
                <a:latin typeface="Arial" pitchFamily="34" charset="0"/>
                <a:cs typeface="Arial" pitchFamily="34" charset="0"/>
              </a:rPr>
              <a:t>s</a:t>
            </a:r>
            <a:r>
              <a:rPr lang="ro-RO" sz="2200" dirty="0" smtClean="0">
                <a:latin typeface="Arial" pitchFamily="34" charset="0"/>
                <a:cs typeface="Arial" pitchFamily="34" charset="0"/>
              </a:rPr>
              <a:t>-a </a:t>
            </a:r>
            <a:r>
              <a:rPr lang="ro-RO" sz="2200" dirty="0">
                <a:latin typeface="Arial" pitchFamily="34" charset="0"/>
                <a:cs typeface="Arial" pitchFamily="34" charset="0"/>
              </a:rPr>
              <a:t>răspândit pe tot globul în decurs de câteva luni </a:t>
            </a:r>
            <a:r>
              <a:rPr lang="ro-RO" sz="2200" dirty="0" smtClean="0">
                <a:latin typeface="Arial" pitchFamily="34" charset="0"/>
                <a:cs typeface="Arial" pitchFamily="34" charset="0"/>
              </a:rPr>
              <a:t> având </a:t>
            </a:r>
            <a:r>
              <a:rPr lang="ro-RO" sz="2200" dirty="0">
                <a:latin typeface="Arial" pitchFamily="34" charset="0"/>
                <a:cs typeface="Arial" pitchFamily="34" charset="0"/>
              </a:rPr>
              <a:t>nu numai un impact semnificativ asupra sănătății </a:t>
            </a:r>
            <a:r>
              <a:rPr lang="ro-RO" sz="2200" dirty="0" smtClean="0">
                <a:latin typeface="Arial" pitchFamily="34" charset="0"/>
                <a:cs typeface="Arial" pitchFamily="34" charset="0"/>
              </a:rPr>
              <a:t>publice, afectând </a:t>
            </a:r>
            <a:r>
              <a:rPr lang="ro-RO" sz="2200" dirty="0">
                <a:latin typeface="Arial" pitchFamily="34" charset="0"/>
                <a:cs typeface="Arial" pitchFamily="34" charset="0"/>
              </a:rPr>
              <a:t>toate domeniile de activitate, </a:t>
            </a:r>
            <a:r>
              <a:rPr lang="ro-RO" sz="2200" dirty="0" smtClean="0">
                <a:latin typeface="Arial" pitchFamily="34" charset="0"/>
                <a:cs typeface="Arial" pitchFamily="34" charset="0"/>
              </a:rPr>
              <a:t>iar educația nu face excepție. </a:t>
            </a:r>
          </a:p>
          <a:p>
            <a:pPr marL="0" indent="0" algn="just">
              <a:buNone/>
            </a:pPr>
            <a:r>
              <a:rPr lang="ro-RO" sz="2200" dirty="0">
                <a:latin typeface="Arial" pitchFamily="34" charset="0"/>
                <a:cs typeface="Arial" pitchFamily="34" charset="0"/>
              </a:rPr>
              <a:t> </a:t>
            </a:r>
            <a:r>
              <a:rPr lang="ro-RO" sz="2200" dirty="0" smtClean="0">
                <a:latin typeface="Arial" pitchFamily="34" charset="0"/>
                <a:cs typeface="Arial" pitchFamily="34" charset="0"/>
              </a:rPr>
              <a:t>         Pe </a:t>
            </a:r>
            <a:r>
              <a:rPr lang="ro-RO" sz="2200" dirty="0">
                <a:latin typeface="Arial" pitchFamily="34" charset="0"/>
                <a:cs typeface="Arial" pitchFamily="34" charset="0"/>
              </a:rPr>
              <a:t>toate canalele media se vorbește de impactul pandemiei asupra lumii ( economie, societate, turism, servicii etc.). </a:t>
            </a:r>
            <a:endParaRPr lang="ro-RO" sz="2200" dirty="0" smtClean="0">
              <a:latin typeface="Arial" pitchFamily="34" charset="0"/>
              <a:cs typeface="Arial" pitchFamily="34" charset="0"/>
            </a:endParaRPr>
          </a:p>
          <a:p>
            <a:pPr marL="0" indent="0" algn="just">
              <a:buNone/>
            </a:pPr>
            <a:r>
              <a:rPr lang="ro-RO" sz="2200" dirty="0">
                <a:latin typeface="Arial" pitchFamily="34" charset="0"/>
                <a:cs typeface="Arial" pitchFamily="34" charset="0"/>
              </a:rPr>
              <a:t> </a:t>
            </a:r>
            <a:r>
              <a:rPr lang="ro-RO" sz="2200" dirty="0" smtClean="0">
                <a:latin typeface="Arial" pitchFamily="34" charset="0"/>
                <a:cs typeface="Arial" pitchFamily="34" charset="0"/>
              </a:rPr>
              <a:t>        </a:t>
            </a:r>
            <a:r>
              <a:rPr lang="vi-VN" sz="2200" dirty="0" smtClean="0">
                <a:latin typeface="Arial" pitchFamily="34" charset="0"/>
                <a:cs typeface="Arial" pitchFamily="34" charset="0"/>
              </a:rPr>
              <a:t>Este </a:t>
            </a:r>
            <a:r>
              <a:rPr lang="vi-VN" sz="2200" dirty="0">
                <a:latin typeface="Arial" pitchFamily="34" charset="0"/>
                <a:cs typeface="Arial" pitchFamily="34" charset="0"/>
              </a:rPr>
              <a:t>evident faptul că în acest </a:t>
            </a:r>
            <a:r>
              <a:rPr lang="ro-RO" sz="2200" dirty="0" smtClean="0">
                <a:latin typeface="Arial" pitchFamily="34" charset="0"/>
                <a:cs typeface="Arial" pitchFamily="34" charset="0"/>
              </a:rPr>
              <a:t>an </a:t>
            </a:r>
            <a:r>
              <a:rPr lang="vi-VN" sz="2200" dirty="0" smtClean="0">
                <a:latin typeface="Arial" pitchFamily="34" charset="0"/>
                <a:cs typeface="Arial" pitchFamily="34" charset="0"/>
              </a:rPr>
              <a:t>școlar</a:t>
            </a:r>
            <a:r>
              <a:rPr lang="ro-RO" sz="2200" dirty="0" smtClean="0">
                <a:latin typeface="Arial" pitchFamily="34" charset="0"/>
                <a:cs typeface="Arial" pitchFamily="34" charset="0"/>
              </a:rPr>
              <a:t> </a:t>
            </a:r>
            <a:r>
              <a:rPr lang="vi-VN" sz="2200" dirty="0" smtClean="0">
                <a:latin typeface="Arial" pitchFamily="34" charset="0"/>
                <a:cs typeface="Arial" pitchFamily="34" charset="0"/>
              </a:rPr>
              <a:t>sistemul </a:t>
            </a:r>
            <a:r>
              <a:rPr lang="vi-VN" sz="2200" dirty="0">
                <a:latin typeface="Arial" pitchFamily="34" charset="0"/>
                <a:cs typeface="Arial" pitchFamily="34" charset="0"/>
              </a:rPr>
              <a:t>educațional este și va fi afectat </a:t>
            </a:r>
            <a:r>
              <a:rPr lang="vi-VN" sz="2200" dirty="0" smtClean="0">
                <a:latin typeface="Arial" pitchFamily="34" charset="0"/>
                <a:cs typeface="Arial" pitchFamily="34" charset="0"/>
              </a:rPr>
              <a:t>de</a:t>
            </a:r>
            <a:r>
              <a:rPr lang="ro-RO" sz="2200" dirty="0" smtClean="0">
                <a:latin typeface="Arial" pitchFamily="34" charset="0"/>
                <a:cs typeface="Arial" pitchFamily="34" charset="0"/>
              </a:rPr>
              <a:t> </a:t>
            </a:r>
            <a:r>
              <a:rPr lang="vi-VN" sz="2200" dirty="0" smtClean="0">
                <a:latin typeface="Arial" pitchFamily="34" charset="0"/>
                <a:cs typeface="Arial" pitchFamily="34" charset="0"/>
              </a:rPr>
              <a:t>evoluția </a:t>
            </a:r>
            <a:r>
              <a:rPr lang="vi-VN" sz="2200" dirty="0">
                <a:latin typeface="Arial" pitchFamily="34" charset="0"/>
                <a:cs typeface="Arial" pitchFamily="34" charset="0"/>
              </a:rPr>
              <a:t>epidemiei de </a:t>
            </a:r>
            <a:r>
              <a:rPr lang="vi-VN" sz="2200" dirty="0" smtClean="0">
                <a:latin typeface="Arial" pitchFamily="34" charset="0"/>
                <a:cs typeface="Arial" pitchFamily="34" charset="0"/>
              </a:rPr>
              <a:t>SARS-CoV-2</a:t>
            </a:r>
            <a:r>
              <a:rPr lang="ro-RO" sz="2200" dirty="0" smtClean="0">
                <a:latin typeface="Arial" pitchFamily="34" charset="0"/>
                <a:cs typeface="Arial" pitchFamily="34" charset="0"/>
              </a:rPr>
              <a:t>, educația la distanță oferindu-ne </a:t>
            </a:r>
            <a:r>
              <a:rPr lang="vi-VN" sz="2200" dirty="0" smtClean="0">
                <a:latin typeface="Arial" pitchFamily="34" charset="0"/>
                <a:cs typeface="Arial" pitchFamily="34" charset="0"/>
              </a:rPr>
              <a:t>oportunitatea </a:t>
            </a:r>
            <a:r>
              <a:rPr lang="vi-VN" sz="2200" dirty="0">
                <a:latin typeface="Arial" pitchFamily="34" charset="0"/>
                <a:cs typeface="Arial" pitchFamily="34" charset="0"/>
              </a:rPr>
              <a:t>conectării, a dialogului și a soluțiilor.</a:t>
            </a:r>
            <a:endParaRPr lang="ro-RO" sz="2200" dirty="0">
              <a:latin typeface="Arial" pitchFamily="34" charset="0"/>
              <a:cs typeface="Arial" pitchFamily="34" charset="0"/>
            </a:endParaRPr>
          </a:p>
          <a:p>
            <a:pPr marL="0" indent="0" algn="just">
              <a:buNone/>
            </a:pPr>
            <a:r>
              <a:rPr lang="ro-RO" sz="2200" dirty="0" smtClean="0">
                <a:latin typeface="Arial" pitchFamily="34" charset="0"/>
                <a:cs typeface="Arial" pitchFamily="34" charset="0"/>
              </a:rPr>
              <a:t>          Învățământul </a:t>
            </a:r>
            <a:r>
              <a:rPr lang="ro-RO" sz="2200" dirty="0">
                <a:latin typeface="Arial" pitchFamily="34" charset="0"/>
                <a:cs typeface="Arial" pitchFamily="34" charset="0"/>
              </a:rPr>
              <a:t>românesc se află în fața unor provocări continue, neajunsurile fiind binecunoscute de toată lumea și resimțite cel mai bine de noi, de dascăli</a:t>
            </a:r>
            <a:r>
              <a:rPr lang="ro-RO" sz="2200" dirty="0" smtClean="0">
                <a:latin typeface="Arial" pitchFamily="34" charset="0"/>
                <a:cs typeface="Arial" pitchFamily="34" charset="0"/>
              </a:rPr>
              <a:t>.</a:t>
            </a:r>
            <a:r>
              <a:rPr lang="vi-VN" sz="2200" dirty="0">
                <a:latin typeface="Arial" pitchFamily="34" charset="0"/>
                <a:cs typeface="Arial" pitchFamily="34" charset="0"/>
              </a:rPr>
              <a:t> </a:t>
            </a:r>
            <a:endParaRPr lang="ro-RO" sz="2200" dirty="0">
              <a:latin typeface="Arial" pitchFamily="34" charset="0"/>
              <a:cs typeface="Arial" pitchFamily="34" charset="0"/>
            </a:endParaRPr>
          </a:p>
          <a:p>
            <a:pPr marL="0" indent="0" algn="just">
              <a:buNone/>
            </a:pPr>
            <a:endParaRPr lang="ro-RO" sz="2200" dirty="0"/>
          </a:p>
        </p:txBody>
      </p:sp>
      <p:sp>
        <p:nvSpPr>
          <p:cNvPr id="5" name="Title 1"/>
          <p:cNvSpPr>
            <a:spLocks noGrp="1"/>
          </p:cNvSpPr>
          <p:nvPr>
            <p:ph type="title"/>
          </p:nvPr>
        </p:nvSpPr>
        <p:spPr/>
        <p:txBody>
          <a:bodyPr>
            <a:normAutofit fontScale="90000"/>
          </a:bodyPr>
          <a:lstStyle/>
          <a:p>
            <a:r>
              <a:rPr lang="ro-RO" dirty="0" smtClean="0">
                <a:solidFill>
                  <a:srgbClr val="0070C0"/>
                </a:solidFill>
              </a:rPr>
              <a:t>2020-2021, anul incertitudinii și optimismului</a:t>
            </a:r>
            <a:endParaRPr lang="ro-RO" dirty="0">
              <a:solidFill>
                <a:srgbClr val="0070C0"/>
              </a:solidFill>
            </a:endParaRPr>
          </a:p>
        </p:txBody>
      </p:sp>
    </p:spTree>
    <p:extLst>
      <p:ext uri="{BB962C8B-B14F-4D97-AF65-F5344CB8AC3E}">
        <p14:creationId xmlns:p14="http://schemas.microsoft.com/office/powerpoint/2010/main" xmlns="" val="417408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
                                        <p:tgtEl>
                                          <p:spTgt spid="4">
                                            <p:txEl>
                                              <p:pRg st="0" end="0"/>
                                            </p:txEl>
                                          </p:spTgt>
                                        </p:tgtEl>
                                      </p:cBhvr>
                                    </p:animEffect>
                                    <p:anim calcmode="lin" valueType="num">
                                      <p:cBhvr>
                                        <p:cTn id="15"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
                                        <p:tgtEl>
                                          <p:spTgt spid="4">
                                            <p:txEl>
                                              <p:pRg st="1" end="1"/>
                                            </p:txEl>
                                          </p:spTgt>
                                        </p:tgtEl>
                                      </p:cBhvr>
                                    </p:animEffect>
                                    <p:anim calcmode="lin" valueType="num">
                                      <p:cBhvr>
                                        <p:cTn id="24"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
                                        <p:tgtEl>
                                          <p:spTgt spid="4">
                                            <p:txEl>
                                              <p:pRg st="2" end="2"/>
                                            </p:txEl>
                                          </p:spTgt>
                                        </p:tgtEl>
                                      </p:cBhvr>
                                    </p:animEffect>
                                    <p:anim calcmode="lin" valueType="num">
                                      <p:cBhvr>
                                        <p:cTn id="33"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100"/>
                                        <p:tgtEl>
                                          <p:spTgt spid="4">
                                            <p:txEl>
                                              <p:pRg st="3" end="3"/>
                                            </p:txEl>
                                          </p:spTgt>
                                        </p:tgtEl>
                                      </p:cBhvr>
                                    </p:animEffect>
                                    <p:anim calcmode="lin" valueType="num">
                                      <p:cBhvr>
                                        <p:cTn id="42"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riana\AppData\Local\Temp\IMG_20200912_102208.jpg"/>
          <p:cNvPicPr>
            <a:picLocks noChangeAspect="1" noChangeArrowheads="1"/>
          </p:cNvPicPr>
          <p:nvPr/>
        </p:nvPicPr>
        <p:blipFill>
          <a:blip r:embed="rId2"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381000" y="540326"/>
            <a:ext cx="41148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pic>
        <p:nvPicPr>
          <p:cNvPr id="5124" name="Picture 4" descr="C:\Users\adriana\AppData\Local\Temp\IMG_20200912_103053.jpg"/>
          <p:cNvPicPr>
            <a:picLocks noChangeAspect="1" noChangeArrowheads="1"/>
          </p:cNvPicPr>
          <p:nvPr/>
        </p:nvPicPr>
        <p:blipFill>
          <a:blip r:embed="rId3"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500034" y="3786190"/>
            <a:ext cx="36576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3" name="Picture 3" descr="C:\Users\adriana\AppData\Local\Temp\IMG_20200912_102541.jpg"/>
          <p:cNvPicPr>
            <a:picLocks noChangeAspect="1" noChangeArrowheads="1"/>
          </p:cNvPicPr>
          <p:nvPr/>
        </p:nvPicPr>
        <p:blipFill>
          <a:blip r:embed="rId4"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4360719" y="2743200"/>
            <a:ext cx="4500000" cy="3375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pic>
        <p:nvPicPr>
          <p:cNvPr id="5126" name="Picture 6"/>
          <p:cNvPicPr>
            <a:picLocks noChangeAspect="1" noChangeArrowheads="1"/>
          </p:cNvPicPr>
          <p:nvPr/>
        </p:nvPicPr>
        <p:blipFill>
          <a:blip r:embed="rId5">
            <a:extLst>
              <a:ext uri="{BEBA8EAE-BF5A-486C-A8C5-ECC9F3942E4B}">
                <a14:imgProps xmlns="" xmlns:a14="http://schemas.microsoft.com/office/drawing/2010/main">
                  <a14:imgLayer r:embed="">
                    <a14:imgEffect>
                      <a14:sharpenSoften amount="25000"/>
                    </a14:imgEffect>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rot="496005">
            <a:off x="5261491" y="890513"/>
            <a:ext cx="2943225" cy="1323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3636507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1000"/>
                                        <p:tgtEl>
                                          <p:spTgt spid="5126"/>
                                        </p:tgtEl>
                                      </p:cBhvr>
                                    </p:animEffect>
                                    <p:anim calcmode="lin" valueType="num">
                                      <p:cBhvr>
                                        <p:cTn id="8" dur="1000" fill="hold"/>
                                        <p:tgtEl>
                                          <p:spTgt spid="5126"/>
                                        </p:tgtEl>
                                        <p:attrNameLst>
                                          <p:attrName>ppt_x</p:attrName>
                                        </p:attrNameLst>
                                      </p:cBhvr>
                                      <p:tavLst>
                                        <p:tav tm="0">
                                          <p:val>
                                            <p:strVal val="#ppt_x"/>
                                          </p:val>
                                        </p:tav>
                                        <p:tav tm="100000">
                                          <p:val>
                                            <p:strVal val="#ppt_x"/>
                                          </p:val>
                                        </p:tav>
                                      </p:tavLst>
                                    </p:anim>
                                    <p:anim calcmode="lin" valueType="num">
                                      <p:cBhvr>
                                        <p:cTn id="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animEffect transition="in" filter="fade">
                                      <p:cBhvr>
                                        <p:cTn id="21" dur="1000"/>
                                        <p:tgtEl>
                                          <p:spTgt spid="5124"/>
                                        </p:tgtEl>
                                      </p:cBhvr>
                                    </p:animEffect>
                                    <p:anim calcmode="lin" valueType="num">
                                      <p:cBhvr>
                                        <p:cTn id="22" dur="1000" fill="hold"/>
                                        <p:tgtEl>
                                          <p:spTgt spid="5124"/>
                                        </p:tgtEl>
                                        <p:attrNameLst>
                                          <p:attrName>ppt_x</p:attrName>
                                        </p:attrNameLst>
                                      </p:cBhvr>
                                      <p:tavLst>
                                        <p:tav tm="0">
                                          <p:val>
                                            <p:strVal val="#ppt_x"/>
                                          </p:val>
                                        </p:tav>
                                        <p:tav tm="100000">
                                          <p:val>
                                            <p:strVal val="#ppt_x"/>
                                          </p:val>
                                        </p:tav>
                                      </p:tavLst>
                                    </p:anim>
                                    <p:anim calcmode="lin" valueType="num">
                                      <p:cBhvr>
                                        <p:cTn id="23"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fade">
                                      <p:cBhvr>
                                        <p:cTn id="28" dur="1000"/>
                                        <p:tgtEl>
                                          <p:spTgt spid="5123"/>
                                        </p:tgtEl>
                                      </p:cBhvr>
                                    </p:animEffect>
                                    <p:anim calcmode="lin" valueType="num">
                                      <p:cBhvr>
                                        <p:cTn id="29" dur="1000" fill="hold"/>
                                        <p:tgtEl>
                                          <p:spTgt spid="5123"/>
                                        </p:tgtEl>
                                        <p:attrNameLst>
                                          <p:attrName>ppt_x</p:attrName>
                                        </p:attrNameLst>
                                      </p:cBhvr>
                                      <p:tavLst>
                                        <p:tav tm="0">
                                          <p:val>
                                            <p:strVal val="#ppt_x"/>
                                          </p:val>
                                        </p:tav>
                                        <p:tav tm="100000">
                                          <p:val>
                                            <p:strVal val="#ppt_x"/>
                                          </p:val>
                                        </p:tav>
                                      </p:tavLst>
                                    </p:anim>
                                    <p:anim calcmode="lin" valueType="num">
                                      <p:cBhvr>
                                        <p:cTn id="30"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adriana\AppData\Local\Temp\IMG_20200912_103224.jpg"/>
          <p:cNvPicPr>
            <a:picLocks noChangeAspect="1" noChangeArrowheads="1"/>
          </p:cNvPicPr>
          <p:nvPr/>
        </p:nvPicPr>
        <p:blipFill>
          <a:blip r:embed="rId3"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a:off x="4267200" y="393200"/>
            <a:ext cx="4467600" cy="5956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 name="Picture 4" descr="C:\Users\adriana\AppData\Local\Temp\IMG_20200912_103521.jpg"/>
          <p:cNvPicPr>
            <a:picLocks noChangeAspect="1" noChangeArrowheads="1"/>
          </p:cNvPicPr>
          <p:nvPr/>
        </p:nvPicPr>
        <p:blipFill>
          <a:blip r:embed="rId4"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rot="20660699">
            <a:off x="534453" y="974600"/>
            <a:ext cx="3312409" cy="4416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23379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6147"/>
                                        </p:tgtEl>
                                        <p:attrNameLst>
                                          <p:attrName>style.visibility</p:attrName>
                                        </p:attrNameLst>
                                      </p:cBhvr>
                                      <p:to>
                                        <p:strVal val="visible"/>
                                      </p:to>
                                    </p:set>
                                    <p:animEffect transition="in" filter="fade">
                                      <p:cBhvr>
                                        <p:cTn id="16" dur="100"/>
                                        <p:tgtEl>
                                          <p:spTgt spid="6147"/>
                                        </p:tgtEl>
                                      </p:cBhvr>
                                    </p:animEffect>
                                    <p:anim calcmode="lin" valueType="num">
                                      <p:cBhvr>
                                        <p:cTn id="17" dur="400" fill="hold"/>
                                        <p:tgtEl>
                                          <p:spTgt spid="6147"/>
                                        </p:tgtEl>
                                        <p:attrNameLst>
                                          <p:attrName>ppt_x</p:attrName>
                                        </p:attrNameLst>
                                      </p:cBhvr>
                                      <p:tavLst>
                                        <p:tav tm="0">
                                          <p:val>
                                            <p:strVal val="#ppt_x"/>
                                          </p:val>
                                        </p:tav>
                                        <p:tav tm="100000">
                                          <p:val>
                                            <p:strVal val="#ppt_x"/>
                                          </p:val>
                                        </p:tav>
                                      </p:tavLst>
                                    </p:anim>
                                    <p:anim calcmode="lin" valueType="num">
                                      <p:cBhvr>
                                        <p:cTn id="18" dur="400" fill="hold"/>
                                        <p:tgtEl>
                                          <p:spTgt spid="614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1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1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riana\AppData\Local\Temp\IMG_20200912_103153.jpg"/>
          <p:cNvPicPr>
            <a:picLocks noGrp="1" noChangeAspect="1" noChangeArrowheads="1"/>
          </p:cNvPicPr>
          <p:nvPr>
            <p:ph idx="1"/>
          </p:nvPr>
        </p:nvPicPr>
        <p:blipFill>
          <a:blip r:embed="rId2"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rot="20699907">
            <a:off x="597048" y="689177"/>
            <a:ext cx="4602088" cy="345280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C:\Users\adriana\AppData\Local\Temp\IMG_20201028_103127.jpg"/>
          <p:cNvPicPr>
            <a:picLocks noChangeAspect="1" noChangeArrowheads="1"/>
          </p:cNvPicPr>
          <p:nvPr/>
        </p:nvPicPr>
        <p:blipFill>
          <a:blip r:embed="rId3"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rot="192454">
            <a:off x="3965440" y="3423393"/>
            <a:ext cx="5330469" cy="2981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riana\AppData\Local\Temp\IMG_20201028_102946-1.jpg"/>
          <p:cNvPicPr>
            <a:picLocks noChangeAspect="1" noChangeArrowheads="1"/>
          </p:cNvPicPr>
          <p:nvPr/>
        </p:nvPicPr>
        <p:blipFill>
          <a:blip r:embed="rId2" cstate="print">
            <a:extLst>
              <a:ext uri="{BEBA8EAE-BF5A-486C-A8C5-ECC9F3942E4B}">
                <a14:imgProps xmlns="" xmlns:a14="http://schemas.microsoft.com/office/drawing/2010/main">
                  <a14:imgLayer r:embed="">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228600" y="609600"/>
            <a:ext cx="7010400" cy="52578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171" name="Picture 3" descr="C:\Users\adriana\AppData\Local\Temp\IMG_20201028_103107.jpg"/>
          <p:cNvPicPr>
            <a:picLocks noChangeAspect="1" noChangeArrowheads="1"/>
          </p:cNvPicPr>
          <p:nvPr/>
        </p:nvPicPr>
        <p:blipFill>
          <a:blip r:embed="rId3" cstate="print">
            <a:extLst>
              <a:ext uri="{BEBA8EAE-BF5A-486C-A8C5-ECC9F3942E4B}">
                <a14:imgProps xmlns="" xmlns:a14="http://schemas.microsoft.com/office/drawing/2010/main">
                  <a14:imgLayer r:embed="">
                    <a14:imgEffect>
                      <a14:brightnessContrast bright="40000" contrast="40000"/>
                    </a14:imgEffect>
                  </a14:imgLayer>
                </a14:imgProps>
              </a:ext>
              <a:ext uri="{28A0092B-C50C-407E-A947-70E740481C1C}">
                <a14:useLocalDpi xmlns="" xmlns:a14="http://schemas.microsoft.com/office/drawing/2010/main" val="0"/>
              </a:ext>
            </a:extLst>
          </a:blip>
          <a:srcRect/>
          <a:stretch>
            <a:fillRect/>
          </a:stretch>
        </p:blipFill>
        <p:spPr bwMode="auto">
          <a:xfrm rot="813661">
            <a:off x="6579494" y="189803"/>
            <a:ext cx="2008493"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172" name="Picture 4" descr="C:\Users\adriana\AppData\Local\Temp\IMG_20201028_102436.jpg"/>
          <p:cNvPicPr>
            <a:picLocks noChangeAspect="1" noChangeArrowheads="1"/>
          </p:cNvPicPr>
          <p:nvPr/>
        </p:nvPicPr>
        <p:blipFill>
          <a:blip r:embed="rId4" cstate="print">
            <a:extLst>
              <a:ext uri="{BEBA8EAE-BF5A-486C-A8C5-ECC9F3942E4B}">
                <a14:imgProps xmlns="" xmlns:a14="http://schemas.microsoft.com/office/drawing/2010/main">
                  <a14:imgLayer r:embed="">
                    <a14:imgEffect>
                      <a14:brightnessContrast bright="40000" contrast="-20000"/>
                    </a14:imgEffect>
                  </a14:imgLayer>
                </a14:imgProps>
              </a:ext>
              <a:ext uri="{28A0092B-C50C-407E-A947-70E740481C1C}">
                <a14:useLocalDpi xmlns="" xmlns:a14="http://schemas.microsoft.com/office/drawing/2010/main" val="0"/>
              </a:ext>
            </a:extLst>
          </a:blip>
          <a:srcRect/>
          <a:stretch>
            <a:fillRect/>
          </a:stretch>
        </p:blipFill>
        <p:spPr bwMode="auto">
          <a:xfrm rot="21150953">
            <a:off x="6347810" y="3059030"/>
            <a:ext cx="2432246" cy="344467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145096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amond(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decel="50000" fill="hold">
                                          <p:stCondLst>
                                            <p:cond delay="0"/>
                                          </p:stCondLst>
                                        </p:cTn>
                                        <p:tgtEl>
                                          <p:spTgt spid="717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17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171"/>
                                        </p:tgtEl>
                                        <p:attrNameLst>
                                          <p:attrName>ppt_w</p:attrName>
                                        </p:attrNameLst>
                                      </p:cBhvr>
                                      <p:tavLst>
                                        <p:tav tm="0">
                                          <p:val>
                                            <p:strVal val="#ppt_w*.05"/>
                                          </p:val>
                                        </p:tav>
                                        <p:tav tm="100000">
                                          <p:val>
                                            <p:strVal val="#ppt_w"/>
                                          </p:val>
                                        </p:tav>
                                      </p:tavLst>
                                    </p:anim>
                                    <p:anim calcmode="lin" valueType="num">
                                      <p:cBhvr>
                                        <p:cTn id="15" dur="1000" fill="hold"/>
                                        <p:tgtEl>
                                          <p:spTgt spid="717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17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17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17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171"/>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p:cTn id="24" dur="5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7172"/>
                                        </p:tgtEl>
                                        <p:attrNameLst>
                                          <p:attrName>ppt_w</p:attrName>
                                        </p:attrNameLst>
                                      </p:cBhvr>
                                      <p:tavLst>
                                        <p:tav tm="0">
                                          <p:val>
                                            <p:strVal val="#ppt_w*.05"/>
                                          </p:val>
                                        </p:tav>
                                        <p:tav tm="100000">
                                          <p:val>
                                            <p:strVal val="#ppt_w"/>
                                          </p:val>
                                        </p:tav>
                                      </p:tavLst>
                                    </p:anim>
                                    <p:anim calcmode="lin" valueType="num">
                                      <p:cBhvr>
                                        <p:cTn id="27" dur="1000" fill="hold"/>
                                        <p:tgtEl>
                                          <p:spTgt spid="7172"/>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7172"/>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rot="961770">
            <a:off x="4439224" y="1240198"/>
            <a:ext cx="3962913" cy="47704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3"/>
          <a:srcRect/>
          <a:stretch>
            <a:fillRect/>
          </a:stretch>
        </p:blipFill>
        <p:spPr bwMode="auto">
          <a:xfrm rot="21022263">
            <a:off x="902870" y="875425"/>
            <a:ext cx="4186274" cy="51453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1241</Words>
  <Application>Microsoft Office PowerPoint</Application>
  <PresentationFormat>Expunere pe ecran (4:3)</PresentationFormat>
  <Paragraphs>70</Paragraphs>
  <Slides>20</Slides>
  <Notes>1</Notes>
  <HiddenSlides>0</HiddenSlides>
  <MMClips>0</MMClips>
  <ScaleCrop>false</ScaleCrop>
  <HeadingPairs>
    <vt:vector size="4" baseType="variant">
      <vt:variant>
        <vt:lpstr>Temă</vt:lpstr>
      </vt:variant>
      <vt:variant>
        <vt:i4>1</vt:i4>
      </vt:variant>
      <vt:variant>
        <vt:lpstr>Titluri diapozitive</vt:lpstr>
      </vt:variant>
      <vt:variant>
        <vt:i4>20</vt:i4>
      </vt:variant>
    </vt:vector>
  </HeadingPairs>
  <TitlesOfParts>
    <vt:vector size="21" baseType="lpstr">
      <vt:lpstr>Office Theme</vt:lpstr>
      <vt:lpstr>CERCUL METODIC  AL MANAGERILOR DIN ÎNVĂȚĂMÂNTUL GIMNAZIAL-PREPRIMAR TÂRGU – JIU  -  NOVACI</vt:lpstr>
      <vt:lpstr>  Învățământul românesc  în  perioada pandemiei</vt:lpstr>
      <vt:lpstr>Diapozitivul 3</vt:lpstr>
      <vt:lpstr>2020-2021, anul incertitudinii și optimismului</vt:lpstr>
      <vt:lpstr>Diapozitivul 5</vt:lpstr>
      <vt:lpstr>Diapozitivul 6</vt:lpstr>
      <vt:lpstr>Diapozitivul 7</vt:lpstr>
      <vt:lpstr>Diapozitivul 8</vt:lpstr>
      <vt:lpstr>Diapozitivul 9</vt:lpstr>
      <vt:lpstr>Diapozitivul 10</vt:lpstr>
      <vt:lpstr>Provocări ale învățământului ce vizează contextul actual</vt:lpstr>
      <vt:lpstr>Școala virtuală, provocări și oportunități</vt:lpstr>
      <vt:lpstr>Diapozitivul 13</vt:lpstr>
      <vt:lpstr>Diapozitivul 14</vt:lpstr>
      <vt:lpstr>Diapozitivul 15</vt:lpstr>
      <vt:lpstr>Perspective...</vt:lpstr>
      <vt:lpstr>Diapozitivul 17</vt:lpstr>
      <vt:lpstr>Diapozitivul 18</vt:lpstr>
      <vt:lpstr>Repere bibliografice: </vt:lpstr>
      <vt:lpstr>Diapozitivul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Învățământul românesc în perioada pandemiei, provocări și perspective</dc:title>
  <dc:creator>adriana</dc:creator>
  <cp:lastModifiedBy>Informatician</cp:lastModifiedBy>
  <cp:revision>98</cp:revision>
  <dcterms:created xsi:type="dcterms:W3CDTF">2006-08-16T00:00:00Z</dcterms:created>
  <dcterms:modified xsi:type="dcterms:W3CDTF">2020-12-08T08:22:15Z</dcterms:modified>
</cp:coreProperties>
</file>