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6" r:id="rId4"/>
    <p:sldId id="257" r:id="rId5"/>
    <p:sldId id="258" r:id="rId6"/>
  </p:sldIdLst>
  <p:sldSz cx="9144000" cy="6858000" type="screen4x3"/>
  <p:notesSz cx="6792913" cy="9925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DD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524000"/>
            <a:ext cx="7556620" cy="76944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</a:rPr>
              <a:t>CALENDAR/ETAPE-</a:t>
            </a:r>
            <a:r>
              <a:rPr lang="ro-RO" sz="4400" b="1" dirty="0" smtClean="0">
                <a:solidFill>
                  <a:srgbClr val="0070C0"/>
                </a:solidFill>
              </a:rPr>
              <a:t>DEFINITIVAT</a:t>
            </a:r>
            <a:endParaRPr lang="en-US" sz="4400" b="1" dirty="0" smtClean="0">
              <a:solidFill>
                <a:srgbClr val="0070C0"/>
              </a:solidFill>
            </a:endParaRPr>
          </a:p>
        </p:txBody>
      </p:sp>
      <p:grpSp>
        <p:nvGrpSpPr>
          <p:cNvPr id="1149" name="Group 1"/>
          <p:cNvGrpSpPr>
            <a:grpSpLocks/>
          </p:cNvGrpSpPr>
          <p:nvPr/>
        </p:nvGrpSpPr>
        <p:grpSpPr bwMode="auto">
          <a:xfrm>
            <a:off x="5943600" y="176213"/>
            <a:ext cx="3124200" cy="738187"/>
            <a:chOff x="699" y="938"/>
            <a:chExt cx="3999" cy="1022"/>
          </a:xfrm>
        </p:grpSpPr>
        <p:pic>
          <p:nvPicPr>
            <p:cNvPr id="4" name="Picture 2" descr="Description: Ministerul Cercetării și Inovării"/>
            <p:cNvPicPr>
              <a:picLocks noChangeAspect="1" noChangeArrowheads="1"/>
            </p:cNvPicPr>
            <p:nvPr/>
          </p:nvPicPr>
          <p:blipFill>
            <a:blip r:embed="rId2" cstate="print"/>
            <a:srcRect r="83162"/>
            <a:stretch>
              <a:fillRect/>
            </a:stretch>
          </p:blipFill>
          <p:spPr bwMode="auto">
            <a:xfrm>
              <a:off x="699" y="938"/>
              <a:ext cx="1042" cy="1022"/>
            </a:xfrm>
            <a:prstGeom prst="rect">
              <a:avLst/>
            </a:prstGeom>
            <a:noFill/>
          </p:spPr>
        </p:pic>
        <p:sp>
          <p:nvSpPr>
            <p:cNvPr id="5" name="Text Box 126"/>
            <p:cNvSpPr txBox="1">
              <a:spLocks noChangeArrowheads="1"/>
            </p:cNvSpPr>
            <p:nvPr/>
          </p:nvSpPr>
          <p:spPr bwMode="auto">
            <a:xfrm>
              <a:off x="1545" y="1137"/>
              <a:ext cx="3153" cy="6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1F497D"/>
                  </a:solidFill>
                  <a:effectLst/>
                  <a:latin typeface="Calibri" pitchFamily="34" charset="0"/>
                  <a:cs typeface="Arial" pitchFamily="34" charset="0"/>
                </a:rPr>
                <a:t>MINISTERUL EDUCAŢIEI ȘI CERCETĂRII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52" name="Text Box 128"/>
          <p:cNvSpPr txBox="1">
            <a:spLocks noChangeArrowheads="1"/>
          </p:cNvSpPr>
          <p:nvPr/>
        </p:nvSpPr>
        <p:spPr bwMode="auto">
          <a:xfrm>
            <a:off x="457200" y="971550"/>
            <a:ext cx="1524000" cy="323850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Nr</a:t>
            </a:r>
            <a:r>
              <a:rPr kumimoji="0" lang="ro-R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.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ro-R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.......</a:t>
            </a:r>
            <a:r>
              <a:rPr lang="ro-RO" sz="1200" dirty="0" smtClean="0">
                <a:latin typeface="Calibri" pitchFamily="34" charset="0"/>
                <a:cs typeface="Arial" pitchFamily="34" charset="0"/>
              </a:rPr>
              <a:t>.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/</a:t>
            </a:r>
            <a:r>
              <a:rPr lang="ro-RO" sz="1200" dirty="0" smtClean="0">
                <a:latin typeface="Calibri" pitchFamily="34" charset="0"/>
                <a:cs typeface="Arial" pitchFamily="34" charset="0"/>
              </a:rPr>
              <a:t>………………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53" name="Text Box 129"/>
          <p:cNvSpPr txBox="1">
            <a:spLocks noChangeArrowheads="1"/>
          </p:cNvSpPr>
          <p:nvPr/>
        </p:nvSpPr>
        <p:spPr bwMode="auto">
          <a:xfrm>
            <a:off x="7181850" y="685800"/>
            <a:ext cx="1962150" cy="646112"/>
          </a:xfrm>
          <a:prstGeom prst="rect">
            <a:avLst/>
          </a:prstGeom>
          <a:solidFill>
            <a:srgbClr val="FFFFD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Aprobat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Inspector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Școlar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General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prof. </a:t>
            </a:r>
            <a:r>
              <a:rPr kumimoji="0" lang="ro-RO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Marian STAICU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1" name="Picture 1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286000"/>
            <a:ext cx="8915400" cy="4088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233667"/>
            <a:ext cx="1162050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228600"/>
            <a:ext cx="7776295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CALENDAR / ETAPE  - GRADE DIDACTICE</a:t>
            </a:r>
          </a:p>
          <a:p>
            <a:pPr algn="ctr"/>
            <a:r>
              <a:rPr lang="en-US" b="1" spc="300" dirty="0" smtClean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AN </a:t>
            </a:r>
            <a:r>
              <a:rPr lang="ro-RO" b="1" spc="300" dirty="0" smtClean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Ș</a:t>
            </a:r>
            <a:r>
              <a:rPr lang="en-US" b="1" spc="300" dirty="0" smtClean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COLAR 202</a:t>
            </a:r>
            <a:r>
              <a:rPr lang="ro-RO" b="1" spc="300" dirty="0" smtClean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6</a:t>
            </a:r>
            <a:r>
              <a:rPr lang="en-US" b="1" spc="300" dirty="0" smtClean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-202</a:t>
            </a:r>
            <a:r>
              <a:rPr lang="ro-RO" b="1" spc="300" dirty="0" smtClean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7</a:t>
            </a:r>
            <a:endParaRPr lang="en-US" b="1" cap="none" spc="300" dirty="0">
              <a:ln w="11430" cmpd="sng">
                <a:noFill/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789714"/>
              </p:ext>
            </p:extLst>
          </p:nvPr>
        </p:nvGraphicFramePr>
        <p:xfrm>
          <a:off x="228600" y="1219200"/>
          <a:ext cx="8686799" cy="5296039"/>
        </p:xfrm>
        <a:graphic>
          <a:graphicData uri="http://schemas.openxmlformats.org/drawingml/2006/table">
            <a:tbl>
              <a:tblPr/>
              <a:tblGrid>
                <a:gridCol w="1981200"/>
                <a:gridCol w="838200"/>
                <a:gridCol w="5867399"/>
              </a:tblGrid>
              <a:tr h="796636"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GRADUL DIDACTIC II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(cel puțin 4 ani vechime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 predare efectivă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la catedră, după obținerea Definitivatului)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130" marR="33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 1</a:t>
                      </a:r>
                      <a:endParaRPr lang="en-US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130" marR="33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600"/>
                        <a:buFont typeface="Symbol"/>
                        <a:buBlip>
                          <a:blip r:embed="rId2"/>
                        </a:buBlip>
                      </a:pPr>
                      <a:r>
                        <a:rPr lang="en-US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P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redare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la catedră, ca personal didactic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calificat 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(cu</a:t>
                      </a:r>
                      <a:r>
                        <a:rPr lang="en-US" sz="1400" b="1" baseline="0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studii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de specialitate absolvite cu examen de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diplomă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sau de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licență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)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.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130" marR="33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 2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130" marR="33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600"/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Cerere pentru efectuarea Primei Inspecții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Curent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 IC1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1 –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octombrie – Se depune și se înregistrază în unitatea de învățământ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15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–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octombrie –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Se validează în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C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. A.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a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l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unității de învățământ, se depune și se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înregistrază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 la ISJ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Gorj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de către conducerea/un delegat al unității școlare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600"/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Inspecție Curentă 1 - IC1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noiembrie – 31 mai – Se realizează Prima Inspecție Curentă  - IC1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130" marR="33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39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 3</a:t>
                      </a:r>
                      <a:endParaRPr lang="en-US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130" marR="33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600"/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Dosar de înscriere la Gradul Didactic II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1 –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octombrie – 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Se depune și se înregistrază în unitatea de învățământ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octombrie –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25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noiembrie -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Se  depune și se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înregistrază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la ISJ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Gorj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de către conducerea/un delegat al unității școlare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600"/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Inspecție Curentă 2 – IC2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noiembrie – 31 mai – Realizarea IC2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130" marR="33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46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 4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130" marR="33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600"/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Inspecție Specială - IS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 noiembrie – 31 mai – Realizarea IS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600"/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EXAMENUL PENTRU OBȚINEREA GRADULUI DIDACTIC II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ULTIMA SĂPTĂMÂNĂ A LUNII AUGUST - La  Centrul de Perfecționare- Centrul Universitar - Toate categoriile de cadre didactice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130" marR="33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81000" y="838200"/>
          <a:ext cx="8382001" cy="5105400"/>
        </p:xfrm>
        <a:graphic>
          <a:graphicData uri="http://schemas.openxmlformats.org/drawingml/2006/table">
            <a:tbl>
              <a:tblPr/>
              <a:tblGrid>
                <a:gridCol w="1981200"/>
                <a:gridCol w="685800"/>
                <a:gridCol w="5715001"/>
              </a:tblGrid>
              <a:tr h="1868608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GRADUL DIDACTIC II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(Definitivat obținut cu  NOTA 10 - cel puțin 3 ani vechime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 predare efectivă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la catedră)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227" marR="3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 1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227" marR="3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600"/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Cerere pentru efectuarea Primei Inspecții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Curent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IC1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1 –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octombrie – Se depune și se înregistrază în unitatea de învățământ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–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octombrie – Se validează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în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C. A.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</a:t>
                      </a:r>
                      <a:r>
                        <a:rPr lang="en-US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l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unității de învățământ, se depune și se înregistrază la ISJ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Gorj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 către conducerea/un delegat al unității școlare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600"/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Inspecție Curentă 1 - IC1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noiembrie – 31 mai – Se realizează Prima Inspecție Curentă  - IC1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227" marR="38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83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 2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227" marR="3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600"/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Dosar de înscriere la Gradul Didactic II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1 –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octombrie –  Se depune și se înregistrază în unitatea de învățământ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octombrie –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noiembrie - Se  depune și se înregistrază la ISJ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Gorj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 către conducerea/un delegat al unității școlare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600"/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Inspecție Curentă 2 – IC2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noiembrie – 31 mai – Realizarea IC2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227" marR="38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83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 3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227" marR="3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600"/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Inspecție Specială - IS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noiembrie – 31 mai – Realizarea IS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600"/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EXAMENUL PENTRU OBȚINEREA GRADULUI DIDACTIC II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ULTIMA SĂPTĂMÂNĂ A LUNII AUGUST - La Centrul de Perfecționare / Centrul Universitar - Toate categoriile de cadre didactice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227" marR="382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80999" y="381000"/>
          <a:ext cx="8534401" cy="5867401"/>
        </p:xfrm>
        <a:graphic>
          <a:graphicData uri="http://schemas.openxmlformats.org/drawingml/2006/table">
            <a:tbl>
              <a:tblPr/>
              <a:tblGrid>
                <a:gridCol w="1905001"/>
                <a:gridCol w="913701"/>
                <a:gridCol w="5715699"/>
              </a:tblGrid>
              <a:tr h="1932715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GRADUL DIDACTIC I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(cel puțin 4 ani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vechime de predare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efectivă la catedră, după obținerea Gradului Didactic II)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273" marR="342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 1</a:t>
                      </a:r>
                      <a:endParaRPr lang="en-US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273" marR="342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600"/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Cerere pentru efectuarea Primei Inspecții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Curente 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IC1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1 –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octombrie – Se depune și se înregistrază în unitatea de învățământ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–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octombrie – Se validează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în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C. A.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al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unității de învățământ, se depune și se înregistrază la ISJ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Gorj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 către conducerea/un delegat al unității școlare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600"/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Inspecție Curentă 1 - IC1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noiembrie – 31 mai – Se realizează Prima Inspecție Curentă  - IC1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273" marR="342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7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 2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273" marR="342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600"/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Dosar de înscriere la Gradul Didactic I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1 –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octombrie –  Se depune și se înregistrază în unitatea de învățământ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octombrie –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noiembrie - Se  depune și se înregistrază la ISJ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Gorj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 către conducerea/un delegat al unității școlare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Colocviul de Admitere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 ianuarie – 15 februarie – La Centrul de Perfecționare / Centrul Universitar - Toate categoriile de cadre didactice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273" marR="342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40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 3</a:t>
                      </a:r>
                      <a:endParaRPr lang="en-US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273" marR="342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600"/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Inspecție Curentă 2 – IC2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noiembrie – 31 mai – Realizarea IC2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Depunerea lucrării metodico - științifice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Până la 31 august – La Centrul de Perfecționare / Centrul Universitar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273" marR="342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9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 4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273" marR="342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600"/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Inspecție Specială - IS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noiembrie - 31 mai - Realizarea IS și Susținerea Lucrării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metodico -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științifice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273" marR="342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80999" y="457200"/>
          <a:ext cx="8534401" cy="5446072"/>
        </p:xfrm>
        <a:graphic>
          <a:graphicData uri="http://schemas.openxmlformats.org/drawingml/2006/table">
            <a:tbl>
              <a:tblPr/>
              <a:tblGrid>
                <a:gridCol w="1905001"/>
                <a:gridCol w="838200"/>
                <a:gridCol w="5791200"/>
              </a:tblGrid>
              <a:tr h="3581400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GRADUL DIDACTIC </a:t>
                      </a:r>
                      <a:r>
                        <a:rPr lang="en-US" sz="20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(Gradul Didactic II obținut cu  NOTA 10 - cel puțin 3 ani vechime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 predare efectivă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la catedră)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273" marR="342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 1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273" marR="342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600"/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Cerere pentru efectuarea Primei Inspecții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Curente 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IC1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1 –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octombrie – Se depune și se înregistrază în unitatea de învățământ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–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octombrie – Se validează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în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C. A.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al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unității de învățământ, se depune și se înregistrază la ISJ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Gorj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 către conducerea/un delegat al unității școlare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600"/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Inspecție Curentă 1 - IC1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–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 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noiembrie – Se realizează Prima Inspecție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Curentă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IC1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600"/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Dosar de înscriere la Gradul Didactic I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–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noiembrie –  Se depune și se înregistrază în unitatea de învățământ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–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noiembrie - Se  depune și se înregistrază la ISJ 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Gorj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 către conducerea/un delegat al unității școlare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Colocviul de Admitere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 ianuarie – 15 februarie – La Centrul de Perfecționare / Centrul Universitar - Toate categoriile de cadre didactice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273" marR="342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6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 2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273" marR="342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600"/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Inspecție Curentă 2 – IC2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noiembrie – 31 mai – Realizarea IC2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Depunerea lucrării metodico - științifice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Până la 31 august – La Centrul de Perfecționare / Centrul Universitar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273" marR="342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78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 3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273" marR="342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600"/>
                        <a:buFont typeface="Symbol"/>
                        <a:buBlip>
                          <a:blip r:embed="rId2"/>
                        </a:buBlip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Inspecție Specială - IS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ro-RO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o-RO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noiembrie - 31 mai - Realizarea IS și Susținerea Lucrării metodico- științifice</a:t>
                      </a:r>
                      <a:endParaRPr lang="en-US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273" marR="342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590800" y="6019800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Inspector Școlar pentru Dezvoltarea Resursei Umane,</a:t>
            </a:r>
          </a:p>
          <a:p>
            <a:pPr algn="ctr"/>
            <a:r>
              <a:rPr lang="ro-RO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prof. Daniela – Claudia LEAHU-MORIE</a:t>
            </a:r>
            <a:endParaRPr lang="en-US" sz="1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885</Words>
  <Application>Microsoft Office PowerPoint</Application>
  <PresentationFormat>On-screen Show (4:3)</PresentationFormat>
  <Paragraphs>93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isj</dc:creator>
  <cp:lastModifiedBy>Informatician</cp:lastModifiedBy>
  <cp:revision>49</cp:revision>
  <dcterms:created xsi:type="dcterms:W3CDTF">2006-08-16T00:00:00Z</dcterms:created>
  <dcterms:modified xsi:type="dcterms:W3CDTF">2026-09-21T08:57:18Z</dcterms:modified>
</cp:coreProperties>
</file>